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4"/>
  </p:sldMasterIdLst>
  <p:notesMasterIdLst>
    <p:notesMasterId r:id="rId6"/>
  </p:notesMasterIdLst>
  <p:handoutMasterIdLst>
    <p:handoutMasterId r:id="rId7"/>
  </p:handoutMasterIdLst>
  <p:sldIdLst>
    <p:sldId id="265" r:id="rId5"/>
  </p:sldIdLst>
  <p:sldSz cx="43891200" cy="32918400"/>
  <p:notesSz cx="6858000" cy="9144000"/>
  <p:defaultTextStyle>
    <a:defPPr>
      <a:defRPr lang="en-US"/>
    </a:defPPr>
    <a:lvl1pPr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1pPr>
    <a:lvl2pPr marL="2193925" indent="-1736725"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2pPr>
    <a:lvl3pPr marL="4387850" indent="-3473450"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3pPr>
    <a:lvl4pPr marL="6583363" indent="-5211763"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4pPr>
    <a:lvl5pPr marL="8777288" indent="-6948488"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4718DB-7BFE-B56B-3537-CA3A04FD1789}" name="Abigail Keck" initials="AK" userId="a0c928800ba8a193"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x, Allyson G" initials="BAG" lastIdx="4" clrIdx="0"/>
  <p:cmAuthor id="2" name="Kate Rougeau" initials="KR" lastIdx="1" clrIdx="1"/>
  <p:cmAuthor id="3" name="Kathryn Rougeau" initials="KR" lastIdx="2" clrIdx="2"/>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754"/>
    <a:srgbClr val="DE6225"/>
    <a:srgbClr val="5771A1"/>
    <a:srgbClr val="C5C5C5"/>
    <a:srgbClr val="C010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189" autoAdjust="0"/>
    <p:restoredTop sz="96300" autoAdjust="0"/>
  </p:normalViewPr>
  <p:slideViewPr>
    <p:cSldViewPr snapToGrid="0">
      <p:cViewPr varScale="1">
        <p:scale>
          <a:sx n="26" d="100"/>
          <a:sy n="26" d="100"/>
        </p:scale>
        <p:origin x="1890" y="1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5/23/2024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a:p>
        </p:txBody>
      </p:sp>
    </p:spTree>
    <p:extLst>
      <p:ext uri="{BB962C8B-B14F-4D97-AF65-F5344CB8AC3E}">
        <p14:creationId xmlns:p14="http://schemas.microsoft.com/office/powerpoint/2010/main" val="978071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5/23/2024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a:p>
        </p:txBody>
      </p:sp>
    </p:spTree>
    <p:extLst>
      <p:ext uri="{BB962C8B-B14F-4D97-AF65-F5344CB8AC3E}">
        <p14:creationId xmlns:p14="http://schemas.microsoft.com/office/powerpoint/2010/main" val="74447700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E26A4-EC73-C542-010C-20BE22DFF485}"/>
            </a:ext>
          </a:extLst>
        </p:cNvPr>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B3DAFEC-BFED-906F-4DE7-184A73461366}"/>
              </a:ext>
            </a:extLst>
          </p:cNvPr>
          <p:cNvSpPr>
            <a:spLocks noGrp="1" noRot="1" noChangeAspect="1"/>
          </p:cNvSpPr>
          <p:nvPr>
            <p:ph type="sldImg"/>
          </p:nvPr>
        </p:nvSpPr>
        <p:spPr bwMode="auto">
          <a:noFill/>
          <a:ln>
            <a:solidFill>
              <a:srgbClr val="000000"/>
            </a:solidFill>
            <a:miter lim="800000"/>
            <a:headEnd/>
            <a:tailEnd/>
          </a:ln>
        </p:spPr>
      </p:sp>
      <p:sp>
        <p:nvSpPr>
          <p:cNvPr id="15363" name="Notes Placeholder 2">
            <a:extLst>
              <a:ext uri="{FF2B5EF4-FFF2-40B4-BE49-F238E27FC236}">
                <a16:creationId xmlns:a16="http://schemas.microsoft.com/office/drawing/2014/main" id="{29BFF246-32FB-6451-D46B-D48A2A0BE0F3}"/>
              </a:ext>
            </a:extLst>
          </p:cNvPr>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07" charset="-128"/>
              <a:cs typeface="ＭＳ Ｐゴシック" pitchFamily="-107" charset="-128"/>
            </a:endParaRPr>
          </a:p>
        </p:txBody>
      </p:sp>
      <p:sp>
        <p:nvSpPr>
          <p:cNvPr id="15364" name="Slide Number Placeholder 3">
            <a:extLst>
              <a:ext uri="{FF2B5EF4-FFF2-40B4-BE49-F238E27FC236}">
                <a16:creationId xmlns:a16="http://schemas.microsoft.com/office/drawing/2014/main" id="{153025CC-7300-AB64-4220-E34F836EAC85}"/>
              </a:ext>
            </a:extLst>
          </p:cNvPr>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5EECD738-4B14-F841-9471-716CEC54BDFE}"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a:ea typeface="ＭＳ Ｐゴシック" pitchFamily="-108" charset="-128"/>
              <a:cs typeface="ＭＳ Ｐゴシック" pitchFamily="-108" charset="-128"/>
            </a:endParaRPr>
          </a:p>
        </p:txBody>
      </p:sp>
    </p:spTree>
    <p:extLst>
      <p:ext uri="{BB962C8B-B14F-4D97-AF65-F5344CB8AC3E}">
        <p14:creationId xmlns:p14="http://schemas.microsoft.com/office/powerpoint/2010/main" val="768528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45920" y="23808658"/>
            <a:ext cx="27980640" cy="7022592"/>
          </a:xfrm>
        </p:spPr>
        <p:txBody>
          <a:bodyPr anchor="ctr">
            <a:normAutofit/>
          </a:bodyPr>
          <a:lstStyle>
            <a:lvl1pPr algn="r">
              <a:defRPr sz="21120" spc="960" baseline="0"/>
            </a:lvl1pPr>
          </a:lstStyle>
          <a:p>
            <a:r>
              <a:rPr lang="en-US"/>
              <a:t>Click to edit Master title style</a:t>
            </a:r>
          </a:p>
        </p:txBody>
      </p:sp>
      <p:sp>
        <p:nvSpPr>
          <p:cNvPr id="3" name="Subtitle 2"/>
          <p:cNvSpPr>
            <a:spLocks noGrp="1"/>
          </p:cNvSpPr>
          <p:nvPr>
            <p:ph type="subTitle" idx="1"/>
          </p:nvPr>
        </p:nvSpPr>
        <p:spPr>
          <a:xfrm>
            <a:off x="30998160" y="23808658"/>
            <a:ext cx="11521440" cy="7022592"/>
          </a:xfrm>
        </p:spPr>
        <p:txBody>
          <a:bodyPr lIns="91440" rIns="91440" anchor="ctr">
            <a:normAutofit/>
          </a:bodyPr>
          <a:lstStyle>
            <a:lvl1pPr marL="0" indent="0" algn="l">
              <a:lnSpc>
                <a:spcPct val="100000"/>
              </a:lnSpc>
              <a:spcBef>
                <a:spcPts val="0"/>
              </a:spcBef>
              <a:buNone/>
              <a:defRPr sz="7680">
                <a:solidFill>
                  <a:schemeClr val="tx1">
                    <a:lumMod val="95000"/>
                    <a:lumOff val="5000"/>
                  </a:schemeClr>
                </a:solidFill>
              </a:defRPr>
            </a:lvl1pPr>
            <a:lvl2pPr marL="2194560" indent="0" algn="ctr">
              <a:buNone/>
              <a:defRPr sz="7680"/>
            </a:lvl2pPr>
            <a:lvl3pPr marL="4389120" indent="0" algn="ctr">
              <a:buNone/>
              <a:defRPr sz="768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pPr>
              <a:defRPr/>
            </a:pPr>
            <a:fld id="{9D9B0DC0-DEB6-5245-9786-81835CA7B236}" type="datetime1">
              <a:rPr lang="en-US" smtClean="0"/>
              <a:pPr>
                <a:defRPr/>
              </a:pPr>
              <a:t>5/23/2024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0CB6CD-A896-034E-886C-9AD731625548}" type="slidenum">
              <a:rPr lang="en-US" smtClean="0"/>
              <a:pPr>
                <a:defRPr/>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5948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FE152F3-A628-174C-B1C5-D7957B5E1D38}" type="datetime1">
              <a:rPr lang="en-US" smtClean="0"/>
              <a:pPr>
                <a:defRPr/>
              </a:pPr>
              <a:t>5/23/2024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FCF62F-1C22-F342-AEF6-5751E4D1B1C2}" type="slidenum">
              <a:rPr lang="en-US" smtClean="0"/>
              <a:pPr>
                <a:defRPr/>
              </a:pPr>
              <a:t>‹#›</a:t>
            </a:fld>
            <a:endParaRPr lang="en-US"/>
          </a:p>
        </p:txBody>
      </p:sp>
    </p:spTree>
    <p:extLst>
      <p:ext uri="{BB962C8B-B14F-4D97-AF65-F5344CB8AC3E}">
        <p14:creationId xmlns:p14="http://schemas.microsoft.com/office/powerpoint/2010/main" val="189689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7" y="3657600"/>
            <a:ext cx="9464040" cy="2596896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3566167" y="3657600"/>
            <a:ext cx="27294840" cy="259689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745D483-D49F-FF4D-A9BE-F07770943FEC}" type="datetime1">
              <a:rPr lang="en-US" smtClean="0"/>
              <a:pPr>
                <a:defRPr/>
              </a:pPr>
              <a:t>5/23/2024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774BD7-0588-6F4B-AC48-26B402219AE7}" type="slidenum">
              <a:rPr lang="en-US" smtClean="0"/>
              <a:pPr>
                <a:defRPr/>
              </a:pPr>
              <a:t>‹#›</a:t>
            </a:fld>
            <a:endParaRPr lang="en-US"/>
          </a:p>
        </p:txBody>
      </p:sp>
      <p:cxnSp>
        <p:nvCxnSpPr>
          <p:cNvPr id="7" name="Straight Connector 6"/>
          <p:cNvCxnSpPr/>
          <p:nvPr/>
        </p:nvCxnSpPr>
        <p:spPr>
          <a:xfrm rot="5400000" flipV="1">
            <a:off x="36210240" y="833102"/>
            <a:ext cx="0" cy="32918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12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B2E7EE88-36B3-3346-BBA2-F431CBED7E14}" type="datetime1">
              <a:rPr lang="en-US" smtClean="0"/>
              <a:pPr>
                <a:defRPr/>
              </a:pPr>
              <a:t>5/23/2024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4E96FE8-16DA-394E-A83E-4578336391CB}" type="slidenum">
              <a:rPr lang="en-US" smtClean="0"/>
              <a:pPr>
                <a:defRPr/>
              </a:pPr>
              <a:t>‹#›</a:t>
            </a:fld>
            <a:endParaRPr lang="en-US"/>
          </a:p>
        </p:txBody>
      </p:sp>
    </p:spTree>
    <p:extLst>
      <p:ext uri="{BB962C8B-B14F-4D97-AF65-F5344CB8AC3E}">
        <p14:creationId xmlns:p14="http://schemas.microsoft.com/office/powerpoint/2010/main" val="48781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45920" y="23808658"/>
            <a:ext cx="27980640" cy="7022592"/>
          </a:xfrm>
        </p:spPr>
        <p:txBody>
          <a:bodyPr anchor="ctr">
            <a:normAutofit/>
          </a:bodyPr>
          <a:lstStyle>
            <a:lvl1pPr algn="r">
              <a:defRPr sz="21120" b="0" spc="960" baseline="0"/>
            </a:lvl1pPr>
          </a:lstStyle>
          <a:p>
            <a:r>
              <a:rPr lang="en-US"/>
              <a:t>Click to edit Master title style</a:t>
            </a:r>
          </a:p>
        </p:txBody>
      </p:sp>
      <p:sp>
        <p:nvSpPr>
          <p:cNvPr id="3" name="Text Placeholder 2"/>
          <p:cNvSpPr>
            <a:spLocks noGrp="1"/>
          </p:cNvSpPr>
          <p:nvPr>
            <p:ph type="body" idx="1"/>
          </p:nvPr>
        </p:nvSpPr>
        <p:spPr>
          <a:xfrm>
            <a:off x="30998160" y="23808658"/>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F7DEA6E3-440A-4444-BB11-7B989A77FD77}" type="datetime1">
              <a:rPr lang="en-US" smtClean="0"/>
              <a:pPr>
                <a:defRPr/>
              </a:pPr>
              <a:t>5/23/2024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5C8EF9-EBE1-BB4A-BC45-FEB94B053A15}" type="slidenum">
              <a:rPr lang="en-US" smtClean="0"/>
              <a:pPr>
                <a:defRPr/>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77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6861" y="2809037"/>
            <a:ext cx="34992259" cy="7198157"/>
          </a:xfrm>
        </p:spPr>
        <p:txBody>
          <a:bodyPr/>
          <a:lstStyle/>
          <a:p>
            <a:r>
              <a:rPr lang="en-US"/>
              <a:t>Click to edit Master title style</a:t>
            </a:r>
          </a:p>
        </p:txBody>
      </p:sp>
      <p:sp>
        <p:nvSpPr>
          <p:cNvPr id="3" name="Content Placeholder 2"/>
          <p:cNvSpPr>
            <a:spLocks noGrp="1"/>
          </p:cNvSpPr>
          <p:nvPr>
            <p:ph sz="half" idx="1"/>
          </p:nvPr>
        </p:nvSpPr>
        <p:spPr>
          <a:xfrm>
            <a:off x="3686861" y="10972800"/>
            <a:ext cx="17117568" cy="19312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561552" y="10972800"/>
            <a:ext cx="17117568" cy="19312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0F24EE3-BE6B-6F40-8449-0EE688B334C3}" type="datetime1">
              <a:rPr lang="en-US" smtClean="0"/>
              <a:pPr>
                <a:defRPr/>
              </a:pPr>
              <a:t>5/23/2024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40A0E92-9676-0646-8393-C6A11532230B}" type="slidenum">
              <a:rPr lang="en-US" smtClean="0"/>
              <a:pPr>
                <a:defRPr/>
              </a:pPr>
              <a:t>‹#›</a:t>
            </a:fld>
            <a:endParaRPr lang="en-US"/>
          </a:p>
        </p:txBody>
      </p:sp>
    </p:spTree>
    <p:extLst>
      <p:ext uri="{BB962C8B-B14F-4D97-AF65-F5344CB8AC3E}">
        <p14:creationId xmlns:p14="http://schemas.microsoft.com/office/powerpoint/2010/main" val="184490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686861" y="2809037"/>
            <a:ext cx="34992259" cy="7198157"/>
          </a:xfrm>
        </p:spPr>
        <p:txBody>
          <a:bodyPr/>
          <a:lstStyle/>
          <a:p>
            <a:r>
              <a:rPr lang="en-US"/>
              <a:t>Click to edit Master title style</a:t>
            </a:r>
          </a:p>
        </p:txBody>
      </p:sp>
      <p:sp>
        <p:nvSpPr>
          <p:cNvPr id="3" name="Text Placeholder 2"/>
          <p:cNvSpPr>
            <a:spLocks noGrp="1"/>
          </p:cNvSpPr>
          <p:nvPr>
            <p:ph type="body" idx="1"/>
          </p:nvPr>
        </p:nvSpPr>
        <p:spPr>
          <a:xfrm>
            <a:off x="3686861" y="10462253"/>
            <a:ext cx="17117568" cy="3950208"/>
          </a:xfrm>
        </p:spPr>
        <p:txBody>
          <a:bodyPr lIns="137160" rIns="137160" anchor="ctr">
            <a:normAutofit/>
          </a:bodyPr>
          <a:lstStyle>
            <a:lvl1pPr marL="0" indent="0">
              <a:spcBef>
                <a:spcPts val="0"/>
              </a:spcBef>
              <a:spcAft>
                <a:spcPts val="0"/>
              </a:spcAft>
              <a:buNone/>
              <a:defRPr sz="10560" b="0" cap="none" baseline="0">
                <a:solidFill>
                  <a:schemeClr val="accent1"/>
                </a:solidFill>
                <a:latin typeface="+mn-lt"/>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686861" y="14245382"/>
            <a:ext cx="17117568" cy="160395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561552" y="10462253"/>
            <a:ext cx="17117568" cy="3950208"/>
          </a:xfrm>
        </p:spPr>
        <p:txBody>
          <a:bodyPr lIns="137160" rIns="137160" anchor="ctr">
            <a:normAutofit/>
          </a:bodyPr>
          <a:lstStyle>
            <a:lvl1pPr marL="0" indent="0">
              <a:spcBef>
                <a:spcPts val="0"/>
              </a:spcBef>
              <a:spcAft>
                <a:spcPts val="0"/>
              </a:spcAft>
              <a:buNone/>
              <a:defRPr lang="en-US" sz="10560" b="0" kern="1200" cap="none" baseline="0" dirty="0">
                <a:solidFill>
                  <a:schemeClr val="accent1"/>
                </a:solidFill>
                <a:latin typeface="+mn-lt"/>
                <a:ea typeface="+mn-ea"/>
                <a:cs typeface="+mn-cs"/>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marL="0" lvl="0" indent="0" algn="l" defTabSz="4389120" rtl="0" eaLnBrk="1" latinLnBrk="0" hangingPunct="1">
              <a:lnSpc>
                <a:spcPct val="90000"/>
              </a:lnSpc>
              <a:spcBef>
                <a:spcPts val="8640"/>
              </a:spcBef>
              <a:buNone/>
            </a:pPr>
            <a:r>
              <a:rPr lang="en-US"/>
              <a:t>Edit Master text styles</a:t>
            </a:r>
          </a:p>
        </p:txBody>
      </p:sp>
      <p:sp>
        <p:nvSpPr>
          <p:cNvPr id="6" name="Content Placeholder 5"/>
          <p:cNvSpPr>
            <a:spLocks noGrp="1"/>
          </p:cNvSpPr>
          <p:nvPr>
            <p:ph sz="quarter" idx="4"/>
          </p:nvPr>
        </p:nvSpPr>
        <p:spPr>
          <a:xfrm>
            <a:off x="21561552" y="14245382"/>
            <a:ext cx="17117568" cy="160395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EB25384-CBCF-B646-AF0F-35BE8D53D802}" type="datetime1">
              <a:rPr lang="en-US" smtClean="0"/>
              <a:pPr>
                <a:defRPr/>
              </a:pPr>
              <a:t>5/23/2024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A81054D-299A-2D4B-A58E-B6B2DCDDC984}" type="slidenum">
              <a:rPr lang="en-US" smtClean="0"/>
              <a:pPr>
                <a:defRPr/>
              </a:pPr>
              <a:t>‹#›</a:t>
            </a:fld>
            <a:endParaRPr lang="en-US"/>
          </a:p>
        </p:txBody>
      </p:sp>
    </p:spTree>
    <p:extLst>
      <p:ext uri="{BB962C8B-B14F-4D97-AF65-F5344CB8AC3E}">
        <p14:creationId xmlns:p14="http://schemas.microsoft.com/office/powerpoint/2010/main" val="3375768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FC97E24-7DE0-2049-B283-98D5EA78F8EA}" type="datetime1">
              <a:rPr lang="en-US" smtClean="0"/>
              <a:pPr>
                <a:defRPr/>
              </a:pPr>
              <a:t>5/23/2024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CC60871-0703-CC4C-A829-D75B00D0A2DE}" type="slidenum">
              <a:rPr lang="en-US" smtClean="0"/>
              <a:pPr>
                <a:defRPr/>
              </a:pPr>
              <a:t>‹#›</a:t>
            </a:fld>
            <a:endParaRPr lang="en-US"/>
          </a:p>
        </p:txBody>
      </p:sp>
    </p:spTree>
    <p:extLst>
      <p:ext uri="{BB962C8B-B14F-4D97-AF65-F5344CB8AC3E}">
        <p14:creationId xmlns:p14="http://schemas.microsoft.com/office/powerpoint/2010/main" val="344463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4D595BF-B042-E74D-B532-F84F734A770B}" type="datetime1">
              <a:rPr lang="en-US" smtClean="0"/>
              <a:pPr>
                <a:defRPr/>
              </a:pPr>
              <a:t>5/23/2024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FE51F58-CED8-114E-989B-FAB78C4990EE}" type="slidenum">
              <a:rPr lang="en-US" smtClean="0"/>
              <a:pPr>
                <a:defRPr/>
              </a:pPr>
              <a:t>‹#›</a:t>
            </a:fld>
            <a:endParaRPr lang="en-US"/>
          </a:p>
        </p:txBody>
      </p:sp>
    </p:spTree>
    <p:extLst>
      <p:ext uri="{BB962C8B-B14F-4D97-AF65-F5344CB8AC3E}">
        <p14:creationId xmlns:p14="http://schemas.microsoft.com/office/powerpoint/2010/main" val="935399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3686861" y="2263243"/>
            <a:ext cx="15800832" cy="8339328"/>
          </a:xfrm>
        </p:spPr>
        <p:txBody>
          <a:bodyPr>
            <a:noAutofit/>
          </a:bodyPr>
          <a:lstStyle>
            <a:lvl1pPr>
              <a:lnSpc>
                <a:spcPct val="80000"/>
              </a:lnSpc>
              <a:defRPr sz="17280"/>
            </a:lvl1pPr>
          </a:lstStyle>
          <a:p>
            <a:r>
              <a:rPr lang="en-US"/>
              <a:t>Click to edit Master title style</a:t>
            </a:r>
          </a:p>
        </p:txBody>
      </p:sp>
      <p:sp>
        <p:nvSpPr>
          <p:cNvPr id="3" name="Content Placeholder 2"/>
          <p:cNvSpPr>
            <a:spLocks noGrp="1"/>
          </p:cNvSpPr>
          <p:nvPr>
            <p:ph idx="1"/>
          </p:nvPr>
        </p:nvSpPr>
        <p:spPr>
          <a:xfrm>
            <a:off x="20574000" y="3950208"/>
            <a:ext cx="20442326" cy="24886310"/>
          </a:xfrm>
        </p:spPr>
        <p:txBody>
          <a:bodyPr>
            <a:normAutofit/>
          </a:bodyPr>
          <a:lstStyle>
            <a:lvl1pPr>
              <a:defRPr sz="9600"/>
            </a:lvl1pPr>
            <a:lvl2pPr>
              <a:defRPr sz="7680"/>
            </a:lvl2pPr>
            <a:lvl3pPr>
              <a:defRPr sz="5760"/>
            </a:lvl3pPr>
            <a:lvl4pPr>
              <a:defRPr sz="5760"/>
            </a:lvl4pPr>
            <a:lvl5pPr>
              <a:defRPr sz="5760"/>
            </a:lvl5pPr>
            <a:lvl6pPr>
              <a:defRPr sz="5760"/>
            </a:lvl6pPr>
            <a:lvl7pPr>
              <a:defRPr sz="5760"/>
            </a:lvl7pPr>
            <a:lvl8pPr>
              <a:defRPr sz="5760"/>
            </a:lvl8pPr>
            <a:lvl9pPr>
              <a:defRPr sz="57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686861" y="10836029"/>
            <a:ext cx="15800832" cy="18059011"/>
          </a:xfrm>
        </p:spPr>
        <p:txBody>
          <a:bodyPr lIns="91440" rIns="91440">
            <a:normAutofit/>
          </a:bodyPr>
          <a:lstStyle>
            <a:lvl1pPr marL="0" indent="0">
              <a:lnSpc>
                <a:spcPct val="108000"/>
              </a:lnSpc>
              <a:spcBef>
                <a:spcPts val="2880"/>
              </a:spcBef>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2AE1BB32-3A3A-1442-B647-28E14D9E02CB}" type="datetime1">
              <a:rPr lang="en-US" smtClean="0"/>
              <a:pPr>
                <a:defRPr/>
              </a:pPr>
              <a:t>5/23/2024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16AC1B3-1A4E-1147-990C-E994497E5639}" type="slidenum">
              <a:rPr lang="en-US" smtClean="0"/>
              <a:pPr>
                <a:defRPr/>
              </a:pPr>
              <a:t>‹#›</a:t>
            </a:fld>
            <a:endParaRPr lang="en-US"/>
          </a:p>
        </p:txBody>
      </p:sp>
    </p:spTree>
    <p:extLst>
      <p:ext uri="{BB962C8B-B14F-4D97-AF65-F5344CB8AC3E}">
        <p14:creationId xmlns:p14="http://schemas.microsoft.com/office/powerpoint/2010/main" val="82037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3808662"/>
            <a:ext cx="27980640" cy="7022592"/>
          </a:xfrm>
        </p:spPr>
        <p:txBody>
          <a:bodyPr anchor="ctr">
            <a:normAutofit/>
          </a:bodyPr>
          <a:lstStyle>
            <a:lvl1pPr algn="r">
              <a:defRPr sz="21120" spc="960" baseline="0"/>
            </a:lvl1pPr>
          </a:lstStyle>
          <a:p>
            <a:r>
              <a:rPr lang="en-US"/>
              <a:t>Click to edit Master title style</a:t>
            </a:r>
          </a:p>
        </p:txBody>
      </p:sp>
      <p:sp>
        <p:nvSpPr>
          <p:cNvPr id="3" name="Picture Placeholder 2"/>
          <p:cNvSpPr>
            <a:spLocks noGrp="1" noChangeAspect="1"/>
          </p:cNvSpPr>
          <p:nvPr>
            <p:ph type="pic" idx="1"/>
          </p:nvPr>
        </p:nvSpPr>
        <p:spPr>
          <a:xfrm>
            <a:off x="0" y="-5"/>
            <a:ext cx="43880227" cy="21945600"/>
          </a:xfrm>
          <a:solidFill>
            <a:schemeClr val="accent1">
              <a:lumMod val="60000"/>
              <a:lumOff val="40000"/>
            </a:schemeClr>
          </a:solidFill>
        </p:spPr>
        <p:txBody>
          <a:bodyPr lIns="457200" tIns="365760"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p>
        </p:txBody>
      </p:sp>
      <p:sp>
        <p:nvSpPr>
          <p:cNvPr id="4" name="Text Placeholder 3"/>
          <p:cNvSpPr>
            <a:spLocks noGrp="1"/>
          </p:cNvSpPr>
          <p:nvPr>
            <p:ph type="body" sz="half" idx="2"/>
          </p:nvPr>
        </p:nvSpPr>
        <p:spPr>
          <a:xfrm>
            <a:off x="30998160" y="23808662"/>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D6EE6D99-5BC1-9447-9734-C2AA085436E8}" type="datetime1">
              <a:rPr lang="en-US" smtClean="0"/>
              <a:pPr>
                <a:defRPr/>
              </a:pPr>
              <a:t>5/23/2024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0B73B32-3A11-C34E-B587-0381224FDA00}" type="slidenum">
              <a:rPr lang="en-US" smtClean="0"/>
              <a:pPr>
                <a:defRPr/>
              </a:pPr>
              <a:t>‹#›</a:t>
            </a:fld>
            <a:endParaRPr lang="en-US"/>
          </a:p>
        </p:txBody>
      </p:sp>
      <p:cxnSp>
        <p:nvCxnSpPr>
          <p:cNvPr id="8" name="Straight Connector 7"/>
          <p:cNvCxnSpPr/>
          <p:nvPr/>
        </p:nvCxnSpPr>
        <p:spPr>
          <a:xfrm flipV="1">
            <a:off x="30192634" y="25267709"/>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40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6861" y="2809037"/>
            <a:ext cx="34992259" cy="719815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686863" y="10972800"/>
            <a:ext cx="34992264" cy="19312128"/>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686868" y="31059379"/>
            <a:ext cx="7754914"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pPr>
              <a:defRPr/>
            </a:pPr>
            <a:fld id="{7D63A7D0-97BF-1846-9583-B99EC1CA1C7E}" type="datetime1">
              <a:rPr lang="en-US" smtClean="0"/>
              <a:pPr>
                <a:defRPr/>
              </a:pPr>
              <a:t>5/23/2024</a:t>
            </a:fld>
            <a:endParaRPr lang="en-US"/>
          </a:p>
        </p:txBody>
      </p:sp>
      <p:sp>
        <p:nvSpPr>
          <p:cNvPr id="5" name="Footer Placeholder 4"/>
          <p:cNvSpPr>
            <a:spLocks noGrp="1"/>
          </p:cNvSpPr>
          <p:nvPr>
            <p:ph type="ftr" sz="quarter" idx="3"/>
          </p:nvPr>
        </p:nvSpPr>
        <p:spPr>
          <a:xfrm>
            <a:off x="17434560" y="31059379"/>
            <a:ext cx="21245251" cy="1316736"/>
          </a:xfrm>
          <a:prstGeom prst="rect">
            <a:avLst/>
          </a:prstGeom>
        </p:spPr>
        <p:txBody>
          <a:bodyPr vert="horz" lIns="91440" tIns="45720" rIns="91440" bIns="45720" rtlCol="0" anchor="ctr"/>
          <a:lstStyle>
            <a:lvl1pPr algn="r">
              <a:defRPr sz="4800" cap="all" baseline="0">
                <a:solidFill>
                  <a:schemeClr val="tx1">
                    <a:lumMod val="95000"/>
                    <a:lumOff val="5000"/>
                  </a:schemeClr>
                </a:solidFill>
                <a:latin typeface="+mj-lt"/>
              </a:defRPr>
            </a:lvl1pPr>
          </a:lstStyle>
          <a:p>
            <a:pPr>
              <a:defRPr/>
            </a:pPr>
            <a:endParaRPr lang="en-US"/>
          </a:p>
        </p:txBody>
      </p:sp>
      <p:sp>
        <p:nvSpPr>
          <p:cNvPr id="6" name="Slide Number Placeholder 5"/>
          <p:cNvSpPr>
            <a:spLocks noGrp="1"/>
          </p:cNvSpPr>
          <p:nvPr>
            <p:ph type="sldNum" sz="quarter" idx="4"/>
          </p:nvPr>
        </p:nvSpPr>
        <p:spPr>
          <a:xfrm>
            <a:off x="39014400" y="31059379"/>
            <a:ext cx="3505200"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pPr>
              <a:defRPr/>
            </a:pPr>
            <a:fld id="{B063F8FF-54E3-2749-9438-DED0CB148588}" type="slidenum">
              <a:rPr lang="en-US" smtClean="0"/>
              <a:pPr>
                <a:defRPr/>
              </a:pPr>
              <a:t>‹#›</a:t>
            </a:fld>
            <a:endParaRPr lang="en-US"/>
          </a:p>
        </p:txBody>
      </p:sp>
      <p:cxnSp>
        <p:nvCxnSpPr>
          <p:cNvPr id="7" name="Straight Connector 6"/>
          <p:cNvCxnSpPr/>
          <p:nvPr/>
        </p:nvCxnSpPr>
        <p:spPr>
          <a:xfrm flipV="1">
            <a:off x="2743200" y="3966355"/>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4404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4389120" rtl="0" eaLnBrk="1" latinLnBrk="0" hangingPunct="1">
        <a:lnSpc>
          <a:spcPct val="80000"/>
        </a:lnSpc>
        <a:spcBef>
          <a:spcPct val="0"/>
        </a:spcBef>
        <a:buNone/>
        <a:defRPr sz="21120" kern="1200" cap="all" spc="480" baseline="0">
          <a:solidFill>
            <a:schemeClr val="tx1">
              <a:lumMod val="95000"/>
              <a:lumOff val="5000"/>
            </a:schemeClr>
          </a:solidFill>
          <a:latin typeface="+mj-lt"/>
          <a:ea typeface="+mj-ea"/>
          <a:cs typeface="+mj-cs"/>
        </a:defRPr>
      </a:lvl1pPr>
    </p:titleStyle>
    <p:bodyStyle>
      <a:lvl1pPr marL="438912" indent="-438912" algn="l" defTabSz="4389120" rtl="0" eaLnBrk="1" latinLnBrk="0" hangingPunct="1">
        <a:lnSpc>
          <a:spcPct val="90000"/>
        </a:lnSpc>
        <a:spcBef>
          <a:spcPts val="5760"/>
        </a:spcBef>
        <a:spcAft>
          <a:spcPts val="960"/>
        </a:spcAft>
        <a:buClr>
          <a:schemeClr val="accent1"/>
        </a:buClr>
        <a:buSzPct val="100000"/>
        <a:buFont typeface="Tw Cen MT" panose="020B0602020104020603" pitchFamily="34" charset="0"/>
        <a:buChar char=" "/>
        <a:defRPr sz="9600" kern="1200">
          <a:solidFill>
            <a:schemeClr val="tx1"/>
          </a:solidFill>
          <a:latin typeface="+mn-lt"/>
          <a:ea typeface="+mn-ea"/>
          <a:cs typeface="+mn-cs"/>
        </a:defRPr>
      </a:lvl1pPr>
      <a:lvl2pPr marL="1272845"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7680" kern="1200">
          <a:solidFill>
            <a:schemeClr val="tx1"/>
          </a:solidFill>
          <a:latin typeface="+mn-lt"/>
          <a:ea typeface="+mn-ea"/>
          <a:cs typeface="+mn-cs"/>
        </a:defRPr>
      </a:lvl2pPr>
      <a:lvl3pPr marL="215066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3pPr>
      <a:lvl4pPr marL="2852928"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4pPr>
      <a:lvl5pPr marL="3730752"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5pPr>
      <a:lvl6pPr marL="438912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6pPr>
      <a:lvl7pPr marL="509137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7pPr>
      <a:lvl8pPr marL="583753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8pPr>
      <a:lvl9pPr marL="653978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png"/><Relationship Id="rId5" Type="http://schemas.openxmlformats.org/officeDocument/2006/relationships/image" Target="../media/image3.jp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a:extLst>
            <a:ext uri="{FF2B5EF4-FFF2-40B4-BE49-F238E27FC236}">
              <a16:creationId xmlns:a16="http://schemas.microsoft.com/office/drawing/2014/main" id="{E204FBCA-D7BE-35A8-0F8E-F90905C149B5}"/>
            </a:ext>
          </a:extLst>
        </p:cNvPr>
        <p:cNvGrpSpPr/>
        <p:nvPr/>
      </p:nvGrpSpPr>
      <p:grpSpPr>
        <a:xfrm>
          <a:off x="0" y="0"/>
          <a:ext cx="0" cy="0"/>
          <a:chOff x="0" y="0"/>
          <a:chExt cx="0" cy="0"/>
        </a:xfrm>
      </p:grpSpPr>
      <p:sp>
        <p:nvSpPr>
          <p:cNvPr id="14346" name="Rectangle 31">
            <a:extLst>
              <a:ext uri="{FF2B5EF4-FFF2-40B4-BE49-F238E27FC236}">
                <a16:creationId xmlns:a16="http://schemas.microsoft.com/office/drawing/2014/main" id="{A25D2499-A6CF-85FF-2F79-F6ABD991A3BC}"/>
              </a:ext>
            </a:extLst>
          </p:cNvPr>
          <p:cNvSpPr>
            <a:spLocks noChangeArrowheads="1"/>
          </p:cNvSpPr>
          <p:nvPr/>
        </p:nvSpPr>
        <p:spPr bwMode="auto">
          <a:xfrm>
            <a:off x="8516249" y="4546024"/>
            <a:ext cx="35188765" cy="28110242"/>
          </a:xfrm>
          <a:prstGeom prst="rect">
            <a:avLst/>
          </a:prstGeom>
          <a:solidFill>
            <a:schemeClr val="bg1">
              <a:lumMod val="95000"/>
            </a:schemeClr>
          </a:solidFill>
          <a:ln w="9525">
            <a:solidFill>
              <a:schemeClr val="bg2"/>
            </a:solidFill>
            <a:miter lim="800000"/>
            <a:headEnd/>
            <a:tailEnd/>
          </a:ln>
        </p:spPr>
        <p:txBody>
          <a:bodyPr lIns="360000" tIns="360000" rIns="360000" bIns="360000" anchor="t">
            <a:prstTxWarp prst="textNoShape">
              <a:avLst/>
            </a:prstTxWarp>
          </a:bodyPr>
          <a:lstStyle/>
          <a:p>
            <a:pPr marL="0" marR="0" lvl="0" indent="0" defTabSz="914400" rtl="0" eaLnBrk="0" fontAlgn="base" latinLnBrk="0" hangingPunct="0">
              <a:lnSpc>
                <a:spcPct val="100000"/>
              </a:lnSpc>
              <a:spcBef>
                <a:spcPct val="0"/>
              </a:spcBef>
              <a:spcAft>
                <a:spcPts val="600"/>
              </a:spcAft>
              <a:buClrTx/>
              <a:buSzTx/>
              <a:buFontTx/>
              <a:buNone/>
              <a:tabLst/>
            </a:pPr>
            <a:r>
              <a:rPr kumimoji="0" lang="en-US" altLang="en-US" sz="4800" b="1" i="1" u="none" strike="noStrike" cap="none" normalizeH="0" baseline="0" dirty="0">
                <a:ln>
                  <a:noFill/>
                </a:ln>
                <a:solidFill>
                  <a:srgbClr val="DE6225"/>
                </a:solidFill>
                <a:effectLst/>
                <a:latin typeface="Calibri" panose="020F0502020204030204" pitchFamily="34" charset="0"/>
                <a:ea typeface="ＭＳ Ｐゴシック"/>
                <a:cs typeface="Calibri" panose="020F0502020204030204" pitchFamily="34" charset="0"/>
              </a:rPr>
              <a:t>Key Findings</a:t>
            </a:r>
          </a:p>
          <a:p>
            <a:pPr marL="857250" indent="-457200" defTabSz="914400" eaLnBrk="0" hangingPunct="0">
              <a:buFont typeface="Arial" panose="020B0604020202020204" pitchFamily="34" charset="0"/>
              <a:buChar char="•"/>
            </a:pPr>
            <a:r>
              <a:rPr lang="en-US" altLang="en-US" sz="4400" b="1" dirty="0">
                <a:solidFill>
                  <a:srgbClr val="002060"/>
                </a:solidFill>
                <a:latin typeface="Calibri" panose="020F0502020204030204" pitchFamily="34" charset="0"/>
                <a:cs typeface="Calibri" panose="020F0502020204030204" pitchFamily="34" charset="0"/>
              </a:rPr>
              <a:t>Individuals with greater working memory performance reported feeling more positive/less negative during an acute bout of exercise.  </a:t>
            </a:r>
          </a:p>
          <a:p>
            <a:pPr marL="857250" indent="-457200" defTabSz="914400" eaLnBrk="0" hangingPunct="0">
              <a:buFont typeface="Arial" panose="020B0604020202020204" pitchFamily="34" charset="0"/>
              <a:buChar char="•"/>
            </a:pPr>
            <a:r>
              <a:rPr lang="en-US" altLang="en-US" sz="4400" b="1"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Working memory performance had a stronger effect (</a:t>
            </a:r>
            <a:r>
              <a:rPr lang="el-GR" altLang="en-US" sz="4400" b="1"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β</a:t>
            </a:r>
            <a:r>
              <a:rPr lang="en-US" altLang="en-US" sz="4400" b="1" i="0" u="none" strike="noStrike" cap="none" normalizeH="0" baseline="-25000" dirty="0">
                <a:ln>
                  <a:noFill/>
                </a:ln>
                <a:solidFill>
                  <a:srgbClr val="002060"/>
                </a:solidFill>
                <a:effectLst/>
                <a:latin typeface="Calibri" panose="020F0502020204030204" pitchFamily="34" charset="0"/>
                <a:cs typeface="Calibri" panose="020F0502020204030204" pitchFamily="34" charset="0"/>
              </a:rPr>
              <a:t>s</a:t>
            </a:r>
            <a:r>
              <a:rPr lang="en-US" altLang="en-US" sz="4400" b="1" i="0" u="none" strike="noStrike" cap="none" normalizeH="0" dirty="0">
                <a:ln>
                  <a:noFill/>
                </a:ln>
                <a:solidFill>
                  <a:srgbClr val="002060"/>
                </a:solidFill>
                <a:effectLst/>
                <a:latin typeface="Calibri" panose="020F0502020204030204" pitchFamily="34" charset="0"/>
                <a:cs typeface="Calibri" panose="020F0502020204030204" pitchFamily="34" charset="0"/>
              </a:rPr>
              <a:t>:</a:t>
            </a:r>
            <a:r>
              <a:rPr lang="en-US" altLang="en-US" sz="4400" b="1" i="0" u="none" strike="noStrike" cap="none" normalizeH="0" baseline="-25000" dirty="0">
                <a:ln>
                  <a:noFill/>
                </a:ln>
                <a:solidFill>
                  <a:srgbClr val="002060"/>
                </a:solidFill>
                <a:effectLst/>
                <a:latin typeface="Calibri" panose="020F0502020204030204" pitchFamily="34" charset="0"/>
                <a:cs typeface="Calibri" panose="020F0502020204030204" pitchFamily="34" charset="0"/>
              </a:rPr>
              <a:t> </a:t>
            </a:r>
            <a:r>
              <a:rPr lang="en-US" altLang="en-US" sz="4400" b="1"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-0.41, -0.47) compared to inhibition </a:t>
            </a:r>
            <a:r>
              <a:rPr lang="en-US" altLang="en-US" sz="4400" b="1" dirty="0">
                <a:solidFill>
                  <a:srgbClr val="002060"/>
                </a:solidFill>
                <a:latin typeface="Calibri" panose="020F0502020204030204" pitchFamily="34" charset="0"/>
                <a:cs typeface="Calibri" panose="020F0502020204030204" pitchFamily="34" charset="0"/>
              </a:rPr>
              <a:t>control (</a:t>
            </a:r>
            <a:r>
              <a:rPr lang="el-GR" altLang="en-US" sz="4400" b="1"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β</a:t>
            </a:r>
            <a:r>
              <a:rPr lang="en-US" altLang="en-US" sz="4400" b="1" i="0" u="none" strike="noStrike" cap="none" normalizeH="0" baseline="-25000" dirty="0">
                <a:ln>
                  <a:noFill/>
                </a:ln>
                <a:solidFill>
                  <a:srgbClr val="002060"/>
                </a:solidFill>
                <a:effectLst/>
                <a:latin typeface="Calibri" panose="020F0502020204030204" pitchFamily="34" charset="0"/>
                <a:cs typeface="Calibri" panose="020F0502020204030204" pitchFamily="34" charset="0"/>
              </a:rPr>
              <a:t>s</a:t>
            </a:r>
            <a:r>
              <a:rPr lang="en-US" altLang="en-US" sz="4400" b="1" i="0" u="none" strike="noStrike" cap="none" normalizeH="0" dirty="0">
                <a:ln>
                  <a:noFill/>
                </a:ln>
                <a:solidFill>
                  <a:srgbClr val="002060"/>
                </a:solidFill>
                <a:effectLst/>
                <a:latin typeface="Calibri" panose="020F0502020204030204" pitchFamily="34" charset="0"/>
                <a:cs typeface="Calibri" panose="020F0502020204030204" pitchFamily="34" charset="0"/>
              </a:rPr>
              <a:t>:</a:t>
            </a:r>
            <a:r>
              <a:rPr lang="en-US" altLang="en-US" sz="4400" b="1" i="0" u="none" strike="noStrike" cap="none" normalizeH="0" baseline="-25000" dirty="0">
                <a:ln>
                  <a:noFill/>
                </a:ln>
                <a:solidFill>
                  <a:srgbClr val="002060"/>
                </a:solidFill>
                <a:effectLst/>
                <a:latin typeface="Calibri" panose="020F0502020204030204" pitchFamily="34" charset="0"/>
                <a:cs typeface="Calibri" panose="020F0502020204030204" pitchFamily="34" charset="0"/>
              </a:rPr>
              <a:t> </a:t>
            </a:r>
            <a:r>
              <a:rPr lang="en-US" altLang="en-US" sz="4400" b="1" dirty="0">
                <a:solidFill>
                  <a:srgbClr val="002060"/>
                </a:solidFill>
                <a:latin typeface="Calibri" panose="020F0502020204030204" pitchFamily="34" charset="0"/>
                <a:cs typeface="Calibri" panose="020F0502020204030204" pitchFamily="34" charset="0"/>
              </a:rPr>
              <a:t>-.17, -.11) on affective valence.</a:t>
            </a:r>
            <a:r>
              <a:rPr lang="en-US" altLang="en-US" sz="4400" b="1" i="0" u="none" strike="noStrike" cap="none" normalizeH="0" baseline="0" dirty="0">
                <a:ln>
                  <a:noFill/>
                </a:ln>
                <a:solidFill>
                  <a:srgbClr val="002060"/>
                </a:solidFill>
                <a:effectLst/>
                <a:latin typeface="Calibri" panose="020F0502020204030204" pitchFamily="34" charset="0"/>
                <a:cs typeface="Calibri" panose="020F0502020204030204" pitchFamily="34" charset="0"/>
              </a:rPr>
              <a:t> </a:t>
            </a:r>
            <a:endParaRPr lang="en-US" altLang="en-US" sz="4800" b="0" i="0" u="none" strike="noStrike" cap="none" normalizeH="0" baseline="0" dirty="0">
              <a:ln>
                <a:noFill/>
              </a:ln>
              <a:effectLst/>
              <a:latin typeface="Calibri" panose="020F0502020204030204" pitchFamily="34" charset="0"/>
              <a:cs typeface="Calibri" panose="020F0502020204030204" pitchFamily="34" charset="0"/>
            </a:endParaRPr>
          </a:p>
        </p:txBody>
      </p:sp>
      <p:cxnSp>
        <p:nvCxnSpPr>
          <p:cNvPr id="27" name="Straight Connector 26">
            <a:extLst>
              <a:ext uri="{FF2B5EF4-FFF2-40B4-BE49-F238E27FC236}">
                <a16:creationId xmlns:a16="http://schemas.microsoft.com/office/drawing/2014/main" id="{BFF64C4C-A739-0260-346B-532E96A9C86A}"/>
              </a:ext>
            </a:extLst>
          </p:cNvPr>
          <p:cNvCxnSpPr/>
          <p:nvPr/>
        </p:nvCxnSpPr>
        <p:spPr>
          <a:xfrm>
            <a:off x="50306" y="4409899"/>
            <a:ext cx="43891200" cy="1588"/>
          </a:xfrm>
          <a:prstGeom prst="line">
            <a:avLst/>
          </a:prstGeom>
          <a:ln w="76200" cap="flat" cmpd="sng" algn="ctr">
            <a:solidFill>
              <a:schemeClr val="bg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4344" name="Rectangle 29">
            <a:extLst>
              <a:ext uri="{FF2B5EF4-FFF2-40B4-BE49-F238E27FC236}">
                <a16:creationId xmlns:a16="http://schemas.microsoft.com/office/drawing/2014/main" id="{FADB5664-D829-A3FF-08C8-A5290BAC3B85}"/>
              </a:ext>
            </a:extLst>
          </p:cNvPr>
          <p:cNvSpPr>
            <a:spLocks noChangeArrowheads="1"/>
          </p:cNvSpPr>
          <p:nvPr/>
        </p:nvSpPr>
        <p:spPr bwMode="auto">
          <a:xfrm>
            <a:off x="102013" y="4503842"/>
            <a:ext cx="8229600" cy="10453836"/>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a:spcBef>
                <a:spcPts val="0"/>
              </a:spcBef>
              <a:spcAft>
                <a:spcPts val="600"/>
              </a:spcAft>
            </a:pPr>
            <a:r>
              <a:rPr lang="en-GB" sz="2200" b="1" i="1" dirty="0">
                <a:solidFill>
                  <a:srgbClr val="DE6225"/>
                </a:solidFill>
                <a:latin typeface="Calibri" panose="020F0502020204030204" pitchFamily="34" charset="0"/>
                <a:ea typeface="ＭＳ Ｐゴシック"/>
                <a:cs typeface="Calibri" panose="020F0502020204030204" pitchFamily="34" charset="0"/>
              </a:rPr>
              <a:t>Abstract</a:t>
            </a:r>
          </a:p>
          <a:p>
            <a:pPr marL="0" marR="0">
              <a:lnSpc>
                <a:spcPct val="107000"/>
              </a:lnSpc>
              <a:spcBef>
                <a:spcPts val="0"/>
              </a:spcBef>
              <a:spcAft>
                <a:spcPts val="800"/>
              </a:spcAft>
            </a:pPr>
            <a:r>
              <a:rPr lang="en-US" sz="19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PURPOSE</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Examine whether pre-exercise executive function (EF) ability predicts affective responses to an acute bout of running. </a:t>
            </a:r>
            <a:r>
              <a:rPr lang="en-US" sz="19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METHODS</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Healthy young adults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N</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=28, 22.5 ± 3.3 </a:t>
            </a:r>
            <a:r>
              <a:rPr lang="en-US" sz="1900" kern="100" dirty="0" err="1">
                <a:solidFill>
                  <a:srgbClr val="052754"/>
                </a:solidFill>
                <a:effectLst/>
                <a:latin typeface="Calibri" panose="020F0502020204030204" pitchFamily="34" charset="0"/>
                <a:ea typeface="Calibri" panose="020F0502020204030204" pitchFamily="34" charset="0"/>
                <a:cs typeface="Calibri" panose="020F0502020204030204" pitchFamily="34" charset="0"/>
              </a:rPr>
              <a:t>yrs</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75% ♀, BMI= 24.9 ± 4.4 kg·m</a:t>
            </a:r>
            <a:r>
              <a:rPr lang="en-US" sz="1900" kern="100" baseline="30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completed the Flanker and N-back tasks (2-back, 3-back), rested 5-min, and completed 31-min of moderate-to-vigorous intensity (HR= 158.6 ± 9.9 b·min</a:t>
            </a:r>
            <a:r>
              <a:rPr lang="en-US" sz="1900" kern="100" baseline="30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-1</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treadmill running. During the treadmill session, Feeling Scale (FS), Felt Arousal Scale (FAS) and Ratings of Perceived Exertion (RPE) were recorded every 3-min. FS, FAS, and RPE scores were computed as the average across the 3-minute intervals. Inhibitory control was the average reaction time (RT) for correct responses in the incongruent trials. Working memory (WM) performance was the average RT for correct responses for each level of difficulty (i.e., 2-back, 3-back). Separate multiple regressions were conducted to examine whether WM performance and inhibitory control significantly predicted affective responses (i.e., FS, FAS, RPE) to exercise. Results are reported as standardized coefficients (β). </a:t>
            </a:r>
            <a:r>
              <a:rPr lang="en-US" sz="19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RESULTS</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Multiple regressions indicated that 2-back (β= -0.54,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t</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(21)= -2.58,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t>
            </a:r>
            <a:r>
              <a:rPr lang="en-US" sz="1900" i="1" kern="100" dirty="0">
                <a:solidFill>
                  <a:srgbClr val="052754"/>
                </a:solidFill>
                <a:latin typeface="Calibri" panose="020F0502020204030204" pitchFamily="34" charset="0"/>
                <a:ea typeface="Calibri" panose="020F0502020204030204" pitchFamily="34" charset="0"/>
                <a:cs typeface="Calibri" panose="020F0502020204030204" pitchFamily="34" charset="0"/>
              </a:rPr>
              <a:t>=</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0.02) and 3-back (β= -</a:t>
            </a:r>
            <a:r>
              <a:rPr lang="en-US" sz="1900" kern="100" dirty="0">
                <a:solidFill>
                  <a:srgbClr val="052754"/>
                </a:solidFill>
                <a:latin typeface="Calibri" panose="020F0502020204030204" pitchFamily="34" charset="0"/>
                <a:ea typeface="Calibri" panose="020F0502020204030204" pitchFamily="34" charset="0"/>
                <a:cs typeface="Calibri" panose="020F0502020204030204" pitchFamily="34" charset="0"/>
              </a:rPr>
              <a:t>0.59</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t</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(21)= -2.49,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0.02) predicted affective valence (FS) to exercise, but not Flanker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 .10)</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Neither of the EF measures significantly predicted arousal or RPE (</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 </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&gt; 0.05</a:t>
            </a:r>
            <a:r>
              <a:rPr lang="en-US" sz="19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Follow-up regressions were conducted to examine the strength of the relationship of inhibitory control (i.e., Flanker) and WM (i.e., 2-back, 3-back) on valence. Models included either Flanker and 2-back or Flanker and 3-back. Neither model revealed a significant predictor. However, standardized coefficients for 2-back and 3-back were large (β</a:t>
            </a:r>
            <a:r>
              <a:rPr lang="en-US" sz="1900" kern="100" baseline="-25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s</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-0.41, -0.47) compared to Flanker (β’s = -0.17, -0.11) indicating the lack of significance is likely due to lack of power.  </a:t>
            </a:r>
            <a:r>
              <a:rPr lang="en-US" sz="19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CONCLUSION</a:t>
            </a:r>
            <a:r>
              <a:rPr lang="en-US" sz="19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Participants with faster RT to working memory (WM) tasks prior to exercise reported feeling more positive while engaging in moderate-to-vigorous exercise compared to their counterparts. Findings also suggest that WM performance may have a stronger effect on valence than inhibitory control. This has implications for considering the role of pre-exercise EF directly on influencing affective valence during exercise and habitual physical activity behavior.   </a:t>
            </a:r>
          </a:p>
        </p:txBody>
      </p:sp>
      <p:sp>
        <p:nvSpPr>
          <p:cNvPr id="31" name="Rectangle 30">
            <a:extLst>
              <a:ext uri="{FF2B5EF4-FFF2-40B4-BE49-F238E27FC236}">
                <a16:creationId xmlns:a16="http://schemas.microsoft.com/office/drawing/2014/main" id="{0120EF85-A785-0E01-B34C-46CC5FD38C97}"/>
              </a:ext>
            </a:extLst>
          </p:cNvPr>
          <p:cNvSpPr>
            <a:spLocks noChangeArrowheads="1"/>
          </p:cNvSpPr>
          <p:nvPr/>
        </p:nvSpPr>
        <p:spPr bwMode="auto">
          <a:xfrm>
            <a:off x="107806" y="23227199"/>
            <a:ext cx="8229600" cy="4245563"/>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marL="381000" indent="-381000">
              <a:spcBef>
                <a:spcPts val="0"/>
              </a:spcBef>
              <a:spcAft>
                <a:spcPts val="600"/>
              </a:spcAft>
              <a:defRPr/>
            </a:pPr>
            <a:r>
              <a:rPr lang="en-GB" sz="2200" b="1" i="1" dirty="0">
                <a:solidFill>
                  <a:srgbClr val="DE6225"/>
                </a:solidFill>
                <a:latin typeface="Calibri" panose="020F0502020204030204" pitchFamily="34" charset="0"/>
                <a:ea typeface="ＭＳ Ｐゴシック"/>
                <a:cs typeface="Calibri" panose="020F0502020204030204" pitchFamily="34" charset="0"/>
              </a:rPr>
              <a:t>Results</a:t>
            </a:r>
          </a:p>
          <a:p>
            <a:pPr>
              <a:spcBef>
                <a:spcPts val="0"/>
              </a:spcBef>
              <a:spcAft>
                <a:spcPts val="1200"/>
              </a:spcAft>
              <a:defRPr/>
            </a:pP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Multiple regressions indicated that RTs for 2-back (β= -0.54, </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t</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(21)= -2.</a:t>
            </a:r>
            <a:r>
              <a:rPr lang="en-US" sz="2000" kern="100" dirty="0">
                <a:solidFill>
                  <a:srgbClr val="052754"/>
                </a:solidFill>
                <a:latin typeface="Calibri" panose="020F0502020204030204" pitchFamily="34" charset="0"/>
                <a:ea typeface="Calibri" panose="020F0502020204030204" pitchFamily="34" charset="0"/>
                <a:cs typeface="Calibri" panose="020F0502020204030204" pitchFamily="34" charset="0"/>
              </a:rPr>
              <a:t>58</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t>
            </a:r>
            <a:r>
              <a:rPr lang="en-US" sz="2000" i="1" kern="100" dirty="0">
                <a:solidFill>
                  <a:srgbClr val="052754"/>
                </a:solidFill>
                <a:latin typeface="Calibri" panose="020F0502020204030204" pitchFamily="34" charset="0"/>
                <a:ea typeface="Calibri" panose="020F0502020204030204" pitchFamily="34" charset="0"/>
                <a:cs typeface="Calibri" panose="020F0502020204030204" pitchFamily="34" charset="0"/>
              </a:rPr>
              <a:t>= </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0.02) and 3-back (β= -</a:t>
            </a:r>
            <a:r>
              <a:rPr lang="en-US" sz="2000" kern="100" dirty="0">
                <a:solidFill>
                  <a:srgbClr val="052754"/>
                </a:solidFill>
                <a:latin typeface="Calibri" panose="020F0502020204030204" pitchFamily="34" charset="0"/>
                <a:ea typeface="Calibri" panose="020F0502020204030204" pitchFamily="34" charset="0"/>
                <a:cs typeface="Calibri" panose="020F0502020204030204" pitchFamily="34" charset="0"/>
              </a:rPr>
              <a:t>0.59</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t</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(21)= -2.49, </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0.02) predicted affective valence (FS) to exercise, but not Flanker </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 .10)</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Neither of the EF measures significantly predicted affective arousal or RPE (</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 </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&gt; 0.05</a:t>
            </a:r>
            <a:r>
              <a:rPr lang="en-US" sz="20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Follow-up regressions were conducted to examine the strength of the relationship of inhibitory control (i.e., Flanker) and WM (i.e., 2-back, 3-back) on affective valence. Models included either Flanker and 2-back or Flanker and 3-back. Neither model revealed a significant predictor. However, standardized coefficients for 2-back and 3-back were large (β</a:t>
            </a:r>
            <a:r>
              <a:rPr lang="en-US" sz="2000" kern="100" baseline="-25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s</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-0.41, -0.47) compared to Flanker (β</a:t>
            </a:r>
            <a:r>
              <a:rPr lang="en-US" sz="2000" kern="100" baseline="-25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s</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 -0.17, -0.11) indicating the lack of significance was likely due to lack of power. </a:t>
            </a:r>
            <a:endParaRPr lang="en-US" sz="2200" dirty="0">
              <a:solidFill>
                <a:srgbClr val="052754"/>
              </a:solidFill>
              <a:latin typeface="Calibri" panose="020F0502020204030204" pitchFamily="34" charset="0"/>
              <a:ea typeface="Calibri" panose="020F0502020204030204" pitchFamily="34" charset="0"/>
              <a:cs typeface="Calibri" panose="020F0502020204030204" pitchFamily="34" charset="0"/>
            </a:endParaRPr>
          </a:p>
        </p:txBody>
      </p:sp>
      <p:sp>
        <p:nvSpPr>
          <p:cNvPr id="32" name="TextBox 91">
            <a:extLst>
              <a:ext uri="{FF2B5EF4-FFF2-40B4-BE49-F238E27FC236}">
                <a16:creationId xmlns:a16="http://schemas.microsoft.com/office/drawing/2014/main" id="{1B08D686-D814-7DE3-836F-FFC8A9CC5DB6}"/>
              </a:ext>
            </a:extLst>
          </p:cNvPr>
          <p:cNvSpPr txBox="1">
            <a:spLocks noChangeArrowheads="1"/>
          </p:cNvSpPr>
          <p:nvPr/>
        </p:nvSpPr>
        <p:spPr bwMode="auto">
          <a:xfrm>
            <a:off x="4242790" y="599990"/>
            <a:ext cx="35118968" cy="3123932"/>
          </a:xfrm>
          <a:prstGeom prst="rect">
            <a:avLst/>
          </a:prstGeom>
          <a:noFill/>
          <a:ln w="9525">
            <a:noFill/>
            <a:miter lim="800000"/>
            <a:headEnd/>
            <a:tailEnd/>
          </a:ln>
        </p:spPr>
        <p:txBody>
          <a:bodyPr wrap="square" lIns="91440" tIns="45720" rIns="91440" bIns="45720" anchor="t">
            <a:prstTxWarp prst="textNoShape">
              <a:avLst/>
            </a:prstTxWarp>
            <a:spAutoFit/>
          </a:bodyPr>
          <a:lstStyle/>
          <a:p>
            <a:pPr algn="ctr"/>
            <a:r>
              <a:rPr lang="en-US" sz="8000" dirty="0">
                <a:solidFill>
                  <a:schemeClr val="bg1"/>
                </a:solidFill>
                <a:latin typeface="Calibri" panose="020F0502020204030204" pitchFamily="34" charset="0"/>
                <a:ea typeface="ＭＳ Ｐゴシック"/>
                <a:cs typeface="Calibri" panose="020F0502020204030204" pitchFamily="34" charset="0"/>
              </a:rPr>
              <a:t>Executive Function Predicts Affective Responses During Exercise</a:t>
            </a:r>
          </a:p>
          <a:p>
            <a:pPr algn="ctr">
              <a:spcBef>
                <a:spcPct val="50000"/>
              </a:spcBef>
            </a:pPr>
            <a:r>
              <a:rPr lang="en-US" sz="5000" b="1" i="1" dirty="0">
                <a:solidFill>
                  <a:schemeClr val="bg1"/>
                </a:solidFill>
                <a:latin typeface="Calibri" panose="020F0502020204030204" pitchFamily="34" charset="0"/>
                <a:ea typeface="ＭＳ Ｐゴシック"/>
                <a:cs typeface="Calibri" panose="020F0502020204030204" pitchFamily="34" charset="0"/>
              </a:rPr>
              <a:t>John F. Adamek</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 </a:t>
            </a:r>
            <a:r>
              <a:rPr lang="en-US" sz="5000" b="1" i="1" dirty="0">
                <a:solidFill>
                  <a:schemeClr val="bg1"/>
                </a:solidFill>
                <a:latin typeface="Calibri" panose="020F0502020204030204" pitchFamily="34" charset="0"/>
                <a:ea typeface="ＭＳ Ｐゴシック"/>
                <a:cs typeface="Calibri" panose="020F0502020204030204" pitchFamily="34" charset="0"/>
              </a:rPr>
              <a:t>Jon R. North</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 Erin Markowitz</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 Maddy Szamocki</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 &amp; Steven J.</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 </a:t>
            </a:r>
            <a:r>
              <a:rPr lang="en-US" sz="5000" b="1" i="1" dirty="0">
                <a:solidFill>
                  <a:schemeClr val="bg1"/>
                </a:solidFill>
                <a:latin typeface="Calibri" panose="020F0502020204030204" pitchFamily="34" charset="0"/>
                <a:ea typeface="ＭＳ Ｐゴシック"/>
                <a:cs typeface="Calibri" panose="020F0502020204030204" pitchFamily="34" charset="0"/>
              </a:rPr>
              <a:t>Petruzzello</a:t>
            </a:r>
            <a:r>
              <a:rPr lang="en-US" sz="5000" b="1" i="1" baseline="30000" dirty="0">
                <a:solidFill>
                  <a:schemeClr val="bg1"/>
                </a:solidFill>
                <a:latin typeface="Calibri" panose="020F0502020204030204" pitchFamily="34" charset="0"/>
                <a:ea typeface="ＭＳ Ｐゴシック"/>
                <a:cs typeface="Calibri" panose="020F0502020204030204" pitchFamily="34" charset="0"/>
              </a:rPr>
              <a:t>1</a:t>
            </a:r>
            <a:r>
              <a:rPr lang="en-US" sz="5000" b="1" i="1" dirty="0">
                <a:solidFill>
                  <a:schemeClr val="bg1"/>
                </a:solidFill>
                <a:latin typeface="Calibri" panose="020F0502020204030204" pitchFamily="34" charset="0"/>
                <a:ea typeface="ＭＳ Ｐゴシック"/>
                <a:cs typeface="Calibri" panose="020F0502020204030204" pitchFamily="34" charset="0"/>
              </a:rPr>
              <a:t>, FACSM </a:t>
            </a:r>
          </a:p>
          <a:p>
            <a:pPr algn="ctr">
              <a:spcBef>
                <a:spcPct val="50000"/>
              </a:spcBef>
            </a:pPr>
            <a:r>
              <a:rPr lang="en-US" sz="2800" b="1" baseline="30000" dirty="0">
                <a:solidFill>
                  <a:schemeClr val="bg1"/>
                </a:solidFill>
                <a:latin typeface="Calibri" panose="020F0502020204030204" pitchFamily="34" charset="0"/>
                <a:ea typeface="ＭＳ Ｐゴシック"/>
                <a:cs typeface="Calibri" panose="020F0502020204030204" pitchFamily="34" charset="0"/>
              </a:rPr>
              <a:t>1</a:t>
            </a:r>
            <a:r>
              <a:rPr lang="en-US" sz="2800" b="1" dirty="0">
                <a:solidFill>
                  <a:schemeClr val="bg1"/>
                </a:solidFill>
                <a:latin typeface="Calibri" panose="020F0502020204030204" pitchFamily="34" charset="0"/>
                <a:ea typeface="ＭＳ Ｐゴシック"/>
                <a:cs typeface="Calibri" panose="020F0502020204030204" pitchFamily="34" charset="0"/>
              </a:rPr>
              <a:t>Department of Kinesiology and Community Health, University of Illinois at Urbana-Champaign; </a:t>
            </a:r>
          </a:p>
        </p:txBody>
      </p:sp>
      <p:pic>
        <p:nvPicPr>
          <p:cNvPr id="1027" name="Picture 3">
            <a:extLst>
              <a:ext uri="{FF2B5EF4-FFF2-40B4-BE49-F238E27FC236}">
                <a16:creationId xmlns:a16="http://schemas.microsoft.com/office/drawing/2014/main" id="{96E7552D-DEC7-9B23-4659-B5B221EB75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66698" y="487852"/>
            <a:ext cx="2747504" cy="3590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33">
            <a:extLst>
              <a:ext uri="{FF2B5EF4-FFF2-40B4-BE49-F238E27FC236}">
                <a16:creationId xmlns:a16="http://schemas.microsoft.com/office/drawing/2014/main" id="{D7A6C101-B362-3770-7608-135B66FD7286}"/>
              </a:ext>
            </a:extLst>
          </p:cNvPr>
          <p:cNvSpPr>
            <a:spLocks noChangeArrowheads="1"/>
          </p:cNvSpPr>
          <p:nvPr/>
        </p:nvSpPr>
        <p:spPr bwMode="auto">
          <a:xfrm>
            <a:off x="100284" y="14959266"/>
            <a:ext cx="8229600" cy="4225396"/>
          </a:xfrm>
          <a:prstGeom prst="rect">
            <a:avLst/>
          </a:prstGeom>
          <a:solidFill>
            <a:schemeClr val="bg1">
              <a:alpha val="90000"/>
            </a:schemeClr>
          </a:solidFill>
          <a:ln w="9525">
            <a:solidFill>
              <a:schemeClr val="tx2"/>
            </a:solidFill>
            <a:miter lim="800000"/>
            <a:headEnd/>
            <a:tailEnd/>
          </a:ln>
        </p:spPr>
        <p:txBody>
          <a:bodyPr lIns="360000" tIns="360000" rIns="360000" bIns="360000" anchor="t">
            <a:prstTxWarp prst="textNoShape">
              <a:avLst/>
            </a:prstTxWarp>
          </a:bodyPr>
          <a:lstStyle/>
          <a:p>
            <a:pPr>
              <a:spcBef>
                <a:spcPts val="0"/>
              </a:spcBef>
              <a:spcAft>
                <a:spcPts val="600"/>
              </a:spcAft>
            </a:pPr>
            <a:r>
              <a:rPr lang="en-US" sz="2200" b="1" i="1" dirty="0">
                <a:solidFill>
                  <a:srgbClr val="DE6225"/>
                </a:solidFill>
                <a:latin typeface="Calibri" panose="020F0502020204030204" pitchFamily="34" charset="0"/>
                <a:ea typeface="ＭＳ Ｐゴシック"/>
                <a:cs typeface="Calibri" panose="020F0502020204030204" pitchFamily="34" charset="0"/>
              </a:rPr>
              <a:t>Introduction</a:t>
            </a:r>
          </a:p>
          <a:p>
            <a:pPr>
              <a:spcBef>
                <a:spcPts val="0"/>
              </a:spcBef>
              <a:spcAft>
                <a:spcPts val="600"/>
              </a:spcAft>
            </a:pPr>
            <a:r>
              <a:rPr kumimoji="0" lang="en-US" sz="1900" b="0" i="0" u="none" strike="noStrike" kern="1200" cap="none" spc="0" normalizeH="0" baseline="0" noProof="0" dirty="0">
                <a:ln>
                  <a:noFill/>
                </a:ln>
                <a:solidFill>
                  <a:srgbClr val="052754"/>
                </a:solidFill>
                <a:effectLst/>
                <a:uLnTx/>
                <a:uFillTx/>
                <a:latin typeface="Calibri"/>
                <a:ea typeface="+mn-ea"/>
                <a:cs typeface="+mn-cs"/>
              </a:rPr>
              <a:t>The Cognitive Affective Model (see below) states that EF influences exercise-induced affective responses (valence, arousal) which then influences future exercise behavior.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52754"/>
                </a:solidFill>
                <a:effectLst/>
                <a:uLnTx/>
                <a:uFillTx/>
                <a:latin typeface="Calibri"/>
                <a:ea typeface="+mn-ea"/>
                <a:cs typeface="+mn-cs"/>
              </a:rPr>
              <a:t>Path A (New): EF pays an influential role in fostering exercise-induced affect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52754"/>
                </a:solidFill>
                <a:effectLst/>
                <a:uLnTx/>
                <a:uFillTx/>
                <a:latin typeface="Calibri"/>
                <a:ea typeface="+mn-ea"/>
                <a:cs typeface="+mn-cs"/>
              </a:rPr>
              <a:t>Path B (known): Individual affective responses to exercise influence future exercise behavior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52754"/>
                </a:solidFill>
                <a:effectLst/>
                <a:uLnTx/>
                <a:uFillTx/>
                <a:latin typeface="Calibri"/>
                <a:ea typeface="+mn-ea"/>
                <a:cs typeface="+mn-cs"/>
              </a:rPr>
              <a:t>Path C: (known): A cyclical, bi-directional relationship exists between EF and exercise. EF influences exercise behavior and exercise influences EF</a:t>
            </a:r>
          </a:p>
          <a:p>
            <a:pPr defTabSz="914400" fontAlgn="auto">
              <a:spcBef>
                <a:spcPts val="0"/>
              </a:spcBef>
              <a:spcAft>
                <a:spcPts val="0"/>
              </a:spcAft>
              <a:defRPr/>
            </a:pPr>
            <a:r>
              <a:rPr lang="en-US" sz="2000" noProof="0" dirty="0">
                <a:solidFill>
                  <a:srgbClr val="052754"/>
                </a:solidFill>
                <a:latin typeface="Calibri"/>
                <a:ea typeface="+mn-ea"/>
                <a:cs typeface="+mn-cs"/>
              </a:rPr>
              <a:t>However, this association has not been extensively examined yet.</a:t>
            </a:r>
            <a:endParaRPr kumimoji="0" lang="en-US" sz="1900" b="0" i="0" u="none" strike="noStrike" kern="1200" cap="none" spc="0" normalizeH="0" baseline="0" noProof="0" dirty="0">
              <a:ln>
                <a:noFill/>
              </a:ln>
              <a:solidFill>
                <a:srgbClr val="052754"/>
              </a:solidFill>
              <a:effectLst/>
              <a:uLnTx/>
              <a:uFillTx/>
              <a:latin typeface="Calibri"/>
              <a:ea typeface="+mn-ea"/>
              <a:cs typeface="+mn-cs"/>
            </a:endParaRPr>
          </a:p>
          <a:p>
            <a:pPr>
              <a:spcBef>
                <a:spcPts val="0"/>
              </a:spcBef>
              <a:spcAft>
                <a:spcPts val="600"/>
              </a:spcAft>
            </a:pPr>
            <a:endParaRPr lang="en-US" sz="2200" b="1" i="1" dirty="0">
              <a:solidFill>
                <a:srgbClr val="DE6225"/>
              </a:solidFill>
              <a:latin typeface="Calibri" panose="020F0502020204030204" pitchFamily="34" charset="0"/>
              <a:ea typeface="ＭＳ Ｐゴシック"/>
              <a:cs typeface="Calibri" panose="020F0502020204030204" pitchFamily="34" charset="0"/>
            </a:endParaRPr>
          </a:p>
        </p:txBody>
      </p:sp>
      <p:sp>
        <p:nvSpPr>
          <p:cNvPr id="5" name="Rectangle 33">
            <a:extLst>
              <a:ext uri="{FF2B5EF4-FFF2-40B4-BE49-F238E27FC236}">
                <a16:creationId xmlns:a16="http://schemas.microsoft.com/office/drawing/2014/main" id="{2C92897B-0880-C631-8CF6-E2AF26DE5A8E}"/>
              </a:ext>
            </a:extLst>
          </p:cNvPr>
          <p:cNvSpPr>
            <a:spLocks noChangeArrowheads="1"/>
          </p:cNvSpPr>
          <p:nvPr/>
        </p:nvSpPr>
        <p:spPr bwMode="auto">
          <a:xfrm>
            <a:off x="105084" y="27513589"/>
            <a:ext cx="8229600" cy="2945773"/>
          </a:xfrm>
          <a:prstGeom prst="rect">
            <a:avLst/>
          </a:prstGeom>
          <a:solidFill>
            <a:schemeClr val="bg1">
              <a:alpha val="90000"/>
            </a:schemeClr>
          </a:solidFill>
          <a:ln w="9525">
            <a:solidFill>
              <a:schemeClr val="tx2"/>
            </a:solidFill>
            <a:miter lim="800000"/>
            <a:headEnd/>
            <a:tailEnd/>
          </a:ln>
        </p:spPr>
        <p:txBody>
          <a:bodyPr lIns="360000" tIns="360000" rIns="360000" bIns="360000">
            <a:prstTxWarp prst="textNoShape">
              <a:avLst/>
            </a:prstTxWarp>
          </a:bodyPr>
          <a:lstStyle/>
          <a:p>
            <a:pPr>
              <a:spcBef>
                <a:spcPts val="0"/>
              </a:spcBef>
              <a:spcAft>
                <a:spcPts val="600"/>
              </a:spcAft>
            </a:pPr>
            <a:r>
              <a:rPr lang="en-GB" sz="2200" b="1" i="1" dirty="0">
                <a:solidFill>
                  <a:srgbClr val="DE6225"/>
                </a:solidFill>
                <a:latin typeface="Calibri" panose="020F0502020204030204" pitchFamily="34" charset="0"/>
                <a:cs typeface="Calibri" panose="020F0502020204030204" pitchFamily="34" charset="0"/>
              </a:rPr>
              <a:t>Discussion</a:t>
            </a:r>
          </a:p>
          <a:p>
            <a:pPr>
              <a:spcBef>
                <a:spcPts val="0"/>
              </a:spcBef>
              <a:spcAft>
                <a:spcPts val="1200"/>
              </a:spcAft>
            </a:pP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Participants with faster RT to working memory (WM) tasks prior to exercise reported feeling more pleasant while engaging in moderate-to-vigorous exercise compared to those with slower RT. Findings also suggest that WM, but not </a:t>
            </a:r>
            <a:r>
              <a:rPr lang="en-US" sz="2000" kern="100" dirty="0">
                <a:solidFill>
                  <a:srgbClr val="052754"/>
                </a:solidFill>
                <a:latin typeface="Calibri" panose="020F0502020204030204" pitchFamily="34" charset="0"/>
                <a:ea typeface="Calibri" panose="020F0502020204030204" pitchFamily="34" charset="0"/>
                <a:cs typeface="Calibri" panose="020F0502020204030204" pitchFamily="34" charset="0"/>
              </a:rPr>
              <a:t>inhibitory control,</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r>
              <a:rPr lang="en-US" sz="2000" kern="100" dirty="0">
                <a:solidFill>
                  <a:srgbClr val="052754"/>
                </a:solidFill>
                <a:latin typeface="Calibri" panose="020F0502020204030204" pitchFamily="34" charset="0"/>
                <a:ea typeface="Calibri" panose="020F0502020204030204" pitchFamily="34" charset="0"/>
                <a:cs typeface="Calibri" panose="020F0502020204030204" pitchFamily="34" charset="0"/>
              </a:rPr>
              <a:t>performance </a:t>
            </a:r>
            <a:r>
              <a:rPr lang="en-US" sz="20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may have a stronger effect on affective valence. This has implications for considering the role of pre-exercise EF directly on influencing affective valence during exercise and habitual physical activity behavior.</a:t>
            </a:r>
            <a:endParaRPr lang="en-GB" sz="2000" i="1" dirty="0">
              <a:solidFill>
                <a:srgbClr val="002060"/>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6B35A688-D5BD-DDBE-F13C-A7214669C8FB}"/>
              </a:ext>
            </a:extLst>
          </p:cNvPr>
          <p:cNvSpPr txBox="1"/>
          <p:nvPr/>
        </p:nvSpPr>
        <p:spPr>
          <a:xfrm>
            <a:off x="16931117" y="21150010"/>
            <a:ext cx="8280833" cy="984885"/>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2</a:t>
            </a:r>
            <a:r>
              <a:rPr lang="en-US" sz="3000" b="1" dirty="0">
                <a:solidFill>
                  <a:srgbClr val="DE6225"/>
                </a:solidFill>
                <a:latin typeface="Calibri" panose="020F0502020204030204" pitchFamily="34" charset="0"/>
                <a:cs typeface="Calibri" panose="020F0502020204030204" pitchFamily="34" charset="0"/>
              </a:rPr>
              <a:t>. </a:t>
            </a:r>
            <a:r>
              <a:rPr lang="en-US" sz="2800" b="1" dirty="0">
                <a:solidFill>
                  <a:srgbClr val="DE6225"/>
                </a:solidFill>
                <a:latin typeface="Calibri" panose="020F0502020204030204" pitchFamily="34" charset="0"/>
                <a:cs typeface="Calibri" panose="020F0502020204030204" pitchFamily="34" charset="0"/>
              </a:rPr>
              <a:t>Flanker RT </a:t>
            </a:r>
            <a:r>
              <a:rPr lang="en-US" sz="2800" b="1">
                <a:solidFill>
                  <a:srgbClr val="DE6225"/>
                </a:solidFill>
                <a:latin typeface="Calibri" panose="020F0502020204030204" pitchFamily="34" charset="0"/>
                <a:cs typeface="Calibri" panose="020F0502020204030204" pitchFamily="34" charset="0"/>
              </a:rPr>
              <a:t>on Exercise-Induced </a:t>
            </a:r>
            <a:r>
              <a:rPr lang="en-US" sz="2800" b="1" dirty="0">
                <a:solidFill>
                  <a:srgbClr val="DE6225"/>
                </a:solidFill>
                <a:latin typeface="Calibri" panose="020F0502020204030204" pitchFamily="34" charset="0"/>
                <a:cs typeface="Calibri" panose="020F0502020204030204" pitchFamily="34" charset="0"/>
              </a:rPr>
              <a:t>Affective Valence</a:t>
            </a:r>
            <a:endParaRPr lang="en-US" sz="3000" b="1" dirty="0">
              <a:solidFill>
                <a:srgbClr val="DE6225"/>
              </a:solidFill>
              <a:latin typeface="Calibri" panose="020F0502020204030204" pitchFamily="34" charset="0"/>
              <a:cs typeface="Calibri" panose="020F0502020204030204" pitchFamily="34" charset="0"/>
            </a:endParaRPr>
          </a:p>
        </p:txBody>
      </p:sp>
      <p:grpSp>
        <p:nvGrpSpPr>
          <p:cNvPr id="48" name="Group 47">
            <a:extLst>
              <a:ext uri="{FF2B5EF4-FFF2-40B4-BE49-F238E27FC236}">
                <a16:creationId xmlns:a16="http://schemas.microsoft.com/office/drawing/2014/main" id="{823B65BA-4ED2-7124-E36F-B9C81CB299FD}"/>
              </a:ext>
            </a:extLst>
          </p:cNvPr>
          <p:cNvGrpSpPr/>
          <p:nvPr/>
        </p:nvGrpSpPr>
        <p:grpSpPr>
          <a:xfrm>
            <a:off x="107806" y="30473330"/>
            <a:ext cx="8229600" cy="2175543"/>
            <a:chOff x="107806" y="30473330"/>
            <a:chExt cx="8019288" cy="2175543"/>
          </a:xfrm>
        </p:grpSpPr>
        <p:sp>
          <p:nvSpPr>
            <p:cNvPr id="30" name="Rectangle 33">
              <a:extLst>
                <a:ext uri="{FF2B5EF4-FFF2-40B4-BE49-F238E27FC236}">
                  <a16:creationId xmlns:a16="http://schemas.microsoft.com/office/drawing/2014/main" id="{24555DA4-4331-5646-2E6A-59B7CD96FF85}"/>
                </a:ext>
              </a:extLst>
            </p:cNvPr>
            <p:cNvSpPr>
              <a:spLocks noChangeArrowheads="1"/>
            </p:cNvSpPr>
            <p:nvPr/>
          </p:nvSpPr>
          <p:spPr bwMode="auto">
            <a:xfrm>
              <a:off x="107806" y="30473330"/>
              <a:ext cx="8019288" cy="2175543"/>
            </a:xfrm>
            <a:prstGeom prst="rect">
              <a:avLst/>
            </a:prstGeom>
            <a:solidFill>
              <a:schemeClr val="bg1">
                <a:alpha val="90000"/>
              </a:schemeClr>
            </a:solidFill>
            <a:ln w="9525">
              <a:solidFill>
                <a:schemeClr val="tx2"/>
              </a:solidFill>
              <a:miter lim="800000"/>
              <a:headEnd/>
              <a:tailEnd/>
            </a:ln>
          </p:spPr>
          <p:txBody>
            <a:bodyPr lIns="360000" tIns="360000" rIns="360000" bIns="360000">
              <a:prstTxWarp prst="textNoShape">
                <a:avLst/>
              </a:prstTxWarp>
            </a:bodyPr>
            <a:lstStyle/>
            <a:p>
              <a:pPr>
                <a:spcBef>
                  <a:spcPts val="0"/>
                </a:spcBef>
                <a:spcAft>
                  <a:spcPts val="1200"/>
                </a:spcAft>
              </a:pPr>
              <a:endParaRPr lang="en-GB" sz="2200" b="1" i="1" dirty="0">
                <a:solidFill>
                  <a:srgbClr val="DE6225"/>
                </a:solidFill>
                <a:latin typeface="Calibri" panose="020F0502020204030204" pitchFamily="34" charset="0"/>
                <a:cs typeface="Calibri" panose="020F0502020204030204" pitchFamily="34" charset="0"/>
              </a:endParaRPr>
            </a:p>
          </p:txBody>
        </p:sp>
        <p:pic>
          <p:nvPicPr>
            <p:cNvPr id="26" name="Picture 25" descr="Graphical user interface, text, application&#10;&#10;Description automatically generated">
              <a:extLst>
                <a:ext uri="{FF2B5EF4-FFF2-40B4-BE49-F238E27FC236}">
                  <a16:creationId xmlns:a16="http://schemas.microsoft.com/office/drawing/2014/main" id="{A8F7A561-D6FF-1DD9-F4A2-9DE318147C58}"/>
                </a:ext>
              </a:extLst>
            </p:cNvPr>
            <p:cNvPicPr>
              <a:picLocks noChangeAspect="1"/>
            </p:cNvPicPr>
            <p:nvPr/>
          </p:nvPicPr>
          <p:blipFill>
            <a:blip r:embed="rId4"/>
            <a:stretch>
              <a:fillRect/>
            </a:stretch>
          </p:blipFill>
          <p:spPr>
            <a:xfrm>
              <a:off x="1436688" y="30571585"/>
              <a:ext cx="5346864" cy="1979032"/>
            </a:xfrm>
            <a:prstGeom prst="rect">
              <a:avLst/>
            </a:prstGeom>
          </p:spPr>
        </p:pic>
      </p:grpSp>
      <p:pic>
        <p:nvPicPr>
          <p:cNvPr id="4" name="Picture 3" descr="A diagram of a flowchart&#10;&#10;Description automatically generated">
            <a:extLst>
              <a:ext uri="{FF2B5EF4-FFF2-40B4-BE49-F238E27FC236}">
                <a16:creationId xmlns:a16="http://schemas.microsoft.com/office/drawing/2014/main" id="{5CC4A6A0-6BBD-8CE2-7ABD-1BB0992DAD27}"/>
              </a:ext>
            </a:extLst>
          </p:cNvPr>
          <p:cNvPicPr>
            <a:picLocks noChangeAspect="1"/>
          </p:cNvPicPr>
          <p:nvPr/>
        </p:nvPicPr>
        <p:blipFill>
          <a:blip r:embed="rId5"/>
          <a:stretch>
            <a:fillRect/>
          </a:stretch>
        </p:blipFill>
        <p:spPr>
          <a:xfrm>
            <a:off x="129147" y="19208725"/>
            <a:ext cx="8224799" cy="4001711"/>
          </a:xfrm>
          <a:prstGeom prst="rect">
            <a:avLst/>
          </a:prstGeom>
        </p:spPr>
      </p:pic>
      <p:sp>
        <p:nvSpPr>
          <p:cNvPr id="7" name="TextBox 6">
            <a:extLst>
              <a:ext uri="{FF2B5EF4-FFF2-40B4-BE49-F238E27FC236}">
                <a16:creationId xmlns:a16="http://schemas.microsoft.com/office/drawing/2014/main" id="{A7C32606-0F4C-9BB9-E6E4-AA70683791F0}"/>
              </a:ext>
            </a:extLst>
          </p:cNvPr>
          <p:cNvSpPr txBox="1"/>
          <p:nvPr/>
        </p:nvSpPr>
        <p:spPr>
          <a:xfrm>
            <a:off x="8822045" y="8011687"/>
            <a:ext cx="6913789" cy="564385"/>
          </a:xfrm>
          <a:prstGeom prst="rect">
            <a:avLst/>
          </a:prstGeom>
          <a:noFill/>
        </p:spPr>
        <p:txBody>
          <a:bodyPr wrap="square" rtlCol="0">
            <a:spAutoFit/>
          </a:bodyPr>
          <a:lstStyle/>
          <a:p>
            <a:pPr marL="0" marR="0">
              <a:lnSpc>
                <a:spcPct val="107000"/>
              </a:lnSpc>
              <a:spcBef>
                <a:spcPts val="0"/>
              </a:spcBef>
              <a:spcAft>
                <a:spcPts val="0"/>
              </a:spcAft>
            </a:pPr>
            <a:r>
              <a:rPr lang="en-US" sz="3000" b="1" u="sng"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Figure 1</a:t>
            </a:r>
            <a:r>
              <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 </a:t>
            </a:r>
            <a:r>
              <a:rPr lang="en-US" sz="28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Timeline of the Exercise Session</a:t>
            </a:r>
            <a:endPar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5B37B7D6-2CF5-9368-0D36-4855F4CAC349}"/>
              </a:ext>
            </a:extLst>
          </p:cNvPr>
          <p:cNvSpPr txBox="1"/>
          <p:nvPr/>
        </p:nvSpPr>
        <p:spPr>
          <a:xfrm>
            <a:off x="13333887" y="9885829"/>
            <a:ext cx="789772"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Pre</a:t>
            </a:r>
            <a:endParaRPr lang="en-US" sz="1800" dirty="0">
              <a:solidFill>
                <a:srgbClr val="052754"/>
              </a:solidFill>
              <a:latin typeface="Calibri" panose="020F0502020204030204" pitchFamily="34" charset="0"/>
              <a:ea typeface="+mn-ea"/>
              <a:cs typeface="Calibri" panose="020F0502020204030204" pitchFamily="34" charset="0"/>
            </a:endParaRPr>
          </a:p>
        </p:txBody>
      </p:sp>
      <p:sp>
        <p:nvSpPr>
          <p:cNvPr id="12" name="TextBox 11">
            <a:extLst>
              <a:ext uri="{FF2B5EF4-FFF2-40B4-BE49-F238E27FC236}">
                <a16:creationId xmlns:a16="http://schemas.microsoft.com/office/drawing/2014/main" id="{8FF4CC45-17FB-791F-C8DA-4F06398D1ECE}"/>
              </a:ext>
            </a:extLst>
          </p:cNvPr>
          <p:cNvSpPr txBox="1"/>
          <p:nvPr/>
        </p:nvSpPr>
        <p:spPr>
          <a:xfrm>
            <a:off x="9011063" y="10277934"/>
            <a:ext cx="1291302"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02060"/>
                </a:solidFill>
                <a:latin typeface="Calibri" panose="020F0502020204030204" pitchFamily="34" charset="0"/>
                <a:ea typeface="+mn-ea"/>
                <a:cs typeface="Calibri" panose="020F0502020204030204" pitchFamily="34" charset="0"/>
              </a:rPr>
              <a:t>10-min</a:t>
            </a:r>
          </a:p>
        </p:txBody>
      </p:sp>
      <p:sp>
        <p:nvSpPr>
          <p:cNvPr id="13" name="TextBox 12">
            <a:extLst>
              <a:ext uri="{FF2B5EF4-FFF2-40B4-BE49-F238E27FC236}">
                <a16:creationId xmlns:a16="http://schemas.microsoft.com/office/drawing/2014/main" id="{99207C47-DF95-1022-0A1B-C02EF22CE957}"/>
              </a:ext>
            </a:extLst>
          </p:cNvPr>
          <p:cNvSpPr txBox="1"/>
          <p:nvPr/>
        </p:nvSpPr>
        <p:spPr>
          <a:xfrm>
            <a:off x="13349245" y="11346441"/>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14" name="TextBox 13">
            <a:extLst>
              <a:ext uri="{FF2B5EF4-FFF2-40B4-BE49-F238E27FC236}">
                <a16:creationId xmlns:a16="http://schemas.microsoft.com/office/drawing/2014/main" id="{104E2A2E-BA47-051A-6264-3D3FDA87B00D}"/>
              </a:ext>
            </a:extLst>
          </p:cNvPr>
          <p:cNvSpPr txBox="1"/>
          <p:nvPr/>
        </p:nvSpPr>
        <p:spPr>
          <a:xfrm>
            <a:off x="11495828" y="10277934"/>
            <a:ext cx="994989"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02060"/>
                </a:solidFill>
                <a:latin typeface="Calibri" panose="020F0502020204030204" pitchFamily="34" charset="0"/>
                <a:ea typeface="+mn-ea"/>
                <a:cs typeface="Calibri" panose="020F0502020204030204" pitchFamily="34" charset="0"/>
              </a:rPr>
              <a:t>5-min</a:t>
            </a:r>
          </a:p>
        </p:txBody>
      </p:sp>
      <p:cxnSp>
        <p:nvCxnSpPr>
          <p:cNvPr id="15" name="Straight Connector 14">
            <a:extLst>
              <a:ext uri="{FF2B5EF4-FFF2-40B4-BE49-F238E27FC236}">
                <a16:creationId xmlns:a16="http://schemas.microsoft.com/office/drawing/2014/main" id="{8D361B25-4692-FCBD-4C33-D2986E0C5B9A}"/>
              </a:ext>
            </a:extLst>
          </p:cNvPr>
          <p:cNvCxnSpPr>
            <a:cxnSpLocks/>
          </p:cNvCxnSpPr>
          <p:nvPr/>
        </p:nvCxnSpPr>
        <p:spPr>
          <a:xfrm flipH="1">
            <a:off x="9011063" y="10727897"/>
            <a:ext cx="11893919" cy="13568"/>
          </a:xfrm>
          <a:prstGeom prst="line">
            <a:avLst/>
          </a:prstGeom>
          <a:noFill/>
          <a:ln w="38100" cap="flat" cmpd="sng" algn="ctr">
            <a:solidFill>
              <a:sysClr val="windowText" lastClr="000000"/>
            </a:solidFill>
            <a:prstDash val="solid"/>
            <a:miter lim="800000"/>
          </a:ln>
          <a:effectLst/>
        </p:spPr>
      </p:cxnSp>
      <p:sp>
        <p:nvSpPr>
          <p:cNvPr id="16" name="TextBox 15">
            <a:extLst>
              <a:ext uri="{FF2B5EF4-FFF2-40B4-BE49-F238E27FC236}">
                <a16:creationId xmlns:a16="http://schemas.microsoft.com/office/drawing/2014/main" id="{4A539CF7-9B39-6F3B-6732-0378A913417D}"/>
              </a:ext>
            </a:extLst>
          </p:cNvPr>
          <p:cNvSpPr txBox="1"/>
          <p:nvPr/>
        </p:nvSpPr>
        <p:spPr>
          <a:xfrm>
            <a:off x="9103341" y="10720002"/>
            <a:ext cx="1187905"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Flanker</a:t>
            </a:r>
          </a:p>
        </p:txBody>
      </p:sp>
      <p:sp>
        <p:nvSpPr>
          <p:cNvPr id="17" name="TextBox 16">
            <a:extLst>
              <a:ext uri="{FF2B5EF4-FFF2-40B4-BE49-F238E27FC236}">
                <a16:creationId xmlns:a16="http://schemas.microsoft.com/office/drawing/2014/main" id="{486C618C-EF47-39D1-8609-9E6390531B8E}"/>
              </a:ext>
            </a:extLst>
          </p:cNvPr>
          <p:cNvSpPr txBox="1"/>
          <p:nvPr/>
        </p:nvSpPr>
        <p:spPr>
          <a:xfrm>
            <a:off x="10291246" y="10727897"/>
            <a:ext cx="1152692"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N-Back</a:t>
            </a:r>
          </a:p>
        </p:txBody>
      </p:sp>
      <p:sp>
        <p:nvSpPr>
          <p:cNvPr id="19" name="TextBox 18">
            <a:extLst>
              <a:ext uri="{FF2B5EF4-FFF2-40B4-BE49-F238E27FC236}">
                <a16:creationId xmlns:a16="http://schemas.microsoft.com/office/drawing/2014/main" id="{D8F389C1-EAC4-877F-A92A-F2FCF68C78E0}"/>
              </a:ext>
            </a:extLst>
          </p:cNvPr>
          <p:cNvSpPr txBox="1"/>
          <p:nvPr/>
        </p:nvSpPr>
        <p:spPr>
          <a:xfrm>
            <a:off x="12437241" y="10712107"/>
            <a:ext cx="1392202" cy="830997"/>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Warm </a:t>
            </a:r>
          </a:p>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up</a:t>
            </a:r>
          </a:p>
        </p:txBody>
      </p:sp>
      <p:sp>
        <p:nvSpPr>
          <p:cNvPr id="21" name="TextBox 20">
            <a:extLst>
              <a:ext uri="{FF2B5EF4-FFF2-40B4-BE49-F238E27FC236}">
                <a16:creationId xmlns:a16="http://schemas.microsoft.com/office/drawing/2014/main" id="{1DBAAB60-2C9E-4914-E911-16BE2D052EB6}"/>
              </a:ext>
            </a:extLst>
          </p:cNvPr>
          <p:cNvSpPr txBox="1"/>
          <p:nvPr/>
        </p:nvSpPr>
        <p:spPr>
          <a:xfrm>
            <a:off x="11580663" y="10720002"/>
            <a:ext cx="732906"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Rest</a:t>
            </a:r>
          </a:p>
        </p:txBody>
      </p:sp>
      <p:sp>
        <p:nvSpPr>
          <p:cNvPr id="22" name="TextBox 21">
            <a:extLst>
              <a:ext uri="{FF2B5EF4-FFF2-40B4-BE49-F238E27FC236}">
                <a16:creationId xmlns:a16="http://schemas.microsoft.com/office/drawing/2014/main" id="{496BE2E6-210C-B10E-6872-3AEB6E493DCA}"/>
              </a:ext>
            </a:extLst>
          </p:cNvPr>
          <p:cNvSpPr txBox="1"/>
          <p:nvPr/>
        </p:nvSpPr>
        <p:spPr>
          <a:xfrm>
            <a:off x="10220999" y="10283747"/>
            <a:ext cx="1291302"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02060"/>
                </a:solidFill>
                <a:latin typeface="Calibri" panose="020F0502020204030204" pitchFamily="34" charset="0"/>
                <a:ea typeface="+mn-ea"/>
                <a:cs typeface="Calibri" panose="020F0502020204030204" pitchFamily="34" charset="0"/>
              </a:rPr>
              <a:t>10-min</a:t>
            </a:r>
          </a:p>
        </p:txBody>
      </p:sp>
      <p:cxnSp>
        <p:nvCxnSpPr>
          <p:cNvPr id="23" name="Straight Connector 22">
            <a:extLst>
              <a:ext uri="{FF2B5EF4-FFF2-40B4-BE49-F238E27FC236}">
                <a16:creationId xmlns:a16="http://schemas.microsoft.com/office/drawing/2014/main" id="{89ABBBC4-BF0A-DF23-0EF9-CC24E4CA9E39}"/>
              </a:ext>
            </a:extLst>
          </p:cNvPr>
          <p:cNvCxnSpPr>
            <a:cxnSpLocks/>
          </p:cNvCxnSpPr>
          <p:nvPr/>
        </p:nvCxnSpPr>
        <p:spPr>
          <a:xfrm>
            <a:off x="10291246" y="10210633"/>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25" name="Straight Connector 24">
            <a:extLst>
              <a:ext uri="{FF2B5EF4-FFF2-40B4-BE49-F238E27FC236}">
                <a16:creationId xmlns:a16="http://schemas.microsoft.com/office/drawing/2014/main" id="{FF25865C-31E6-B35E-99E8-78E3342EA2BB}"/>
              </a:ext>
            </a:extLst>
          </p:cNvPr>
          <p:cNvCxnSpPr>
            <a:cxnSpLocks/>
          </p:cNvCxnSpPr>
          <p:nvPr/>
        </p:nvCxnSpPr>
        <p:spPr>
          <a:xfrm>
            <a:off x="9028349" y="9599602"/>
            <a:ext cx="0" cy="2743200"/>
          </a:xfrm>
          <a:prstGeom prst="line">
            <a:avLst/>
          </a:prstGeom>
          <a:noFill/>
          <a:ln w="28575" cap="flat" cmpd="sng" algn="ctr">
            <a:solidFill>
              <a:srgbClr val="2D184F"/>
            </a:solidFill>
            <a:prstDash val="solid"/>
            <a:miter lim="800000"/>
          </a:ln>
          <a:effectLst/>
        </p:spPr>
      </p:cxnSp>
      <p:cxnSp>
        <p:nvCxnSpPr>
          <p:cNvPr id="28" name="Straight Connector 27">
            <a:extLst>
              <a:ext uri="{FF2B5EF4-FFF2-40B4-BE49-F238E27FC236}">
                <a16:creationId xmlns:a16="http://schemas.microsoft.com/office/drawing/2014/main" id="{36528B22-51AD-B0CD-8465-B99F4FD85962}"/>
              </a:ext>
            </a:extLst>
          </p:cNvPr>
          <p:cNvCxnSpPr>
            <a:cxnSpLocks/>
          </p:cNvCxnSpPr>
          <p:nvPr/>
        </p:nvCxnSpPr>
        <p:spPr>
          <a:xfrm>
            <a:off x="11463078" y="10210633"/>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34" name="Straight Connector 33">
            <a:extLst>
              <a:ext uri="{FF2B5EF4-FFF2-40B4-BE49-F238E27FC236}">
                <a16:creationId xmlns:a16="http://schemas.microsoft.com/office/drawing/2014/main" id="{7B1128AA-60CE-A3CE-CF43-D2F50D77EA3E}"/>
              </a:ext>
            </a:extLst>
          </p:cNvPr>
          <p:cNvCxnSpPr>
            <a:cxnSpLocks/>
          </p:cNvCxnSpPr>
          <p:nvPr/>
        </p:nvCxnSpPr>
        <p:spPr>
          <a:xfrm>
            <a:off x="13722733" y="10277934"/>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37" name="Straight Connector 36">
            <a:extLst>
              <a:ext uri="{FF2B5EF4-FFF2-40B4-BE49-F238E27FC236}">
                <a16:creationId xmlns:a16="http://schemas.microsoft.com/office/drawing/2014/main" id="{6EE0E809-8119-3723-4B67-3DEED670F06C}"/>
              </a:ext>
            </a:extLst>
          </p:cNvPr>
          <p:cNvCxnSpPr>
            <a:cxnSpLocks/>
          </p:cNvCxnSpPr>
          <p:nvPr/>
        </p:nvCxnSpPr>
        <p:spPr>
          <a:xfrm>
            <a:off x="12490817" y="9597743"/>
            <a:ext cx="0" cy="2743200"/>
          </a:xfrm>
          <a:prstGeom prst="line">
            <a:avLst/>
          </a:prstGeom>
          <a:noFill/>
          <a:ln w="28575" cap="flat" cmpd="sng" algn="ctr">
            <a:solidFill>
              <a:srgbClr val="2D184F"/>
            </a:solidFill>
            <a:prstDash val="solid"/>
            <a:miter lim="800000"/>
          </a:ln>
          <a:effectLst/>
        </p:spPr>
      </p:cxnSp>
      <p:cxnSp>
        <p:nvCxnSpPr>
          <p:cNvPr id="38" name="Straight Connector 37">
            <a:extLst>
              <a:ext uri="{FF2B5EF4-FFF2-40B4-BE49-F238E27FC236}">
                <a16:creationId xmlns:a16="http://schemas.microsoft.com/office/drawing/2014/main" id="{9652044E-1AEE-20EC-3522-0C923BCB9F27}"/>
              </a:ext>
            </a:extLst>
          </p:cNvPr>
          <p:cNvCxnSpPr>
            <a:cxnSpLocks/>
          </p:cNvCxnSpPr>
          <p:nvPr/>
        </p:nvCxnSpPr>
        <p:spPr>
          <a:xfrm>
            <a:off x="14629173" y="10313848"/>
            <a:ext cx="0" cy="1065327"/>
          </a:xfrm>
          <a:prstGeom prst="line">
            <a:avLst/>
          </a:prstGeom>
          <a:ln/>
        </p:spPr>
        <p:style>
          <a:lnRef idx="2">
            <a:schemeClr val="dk1"/>
          </a:lnRef>
          <a:fillRef idx="0">
            <a:schemeClr val="dk1"/>
          </a:fillRef>
          <a:effectRef idx="1">
            <a:schemeClr val="dk1"/>
          </a:effectRef>
          <a:fontRef idx="minor">
            <a:schemeClr val="tx1"/>
          </a:fontRef>
        </p:style>
      </p:cxnSp>
      <p:sp>
        <p:nvSpPr>
          <p:cNvPr id="39" name="TextBox 38">
            <a:extLst>
              <a:ext uri="{FF2B5EF4-FFF2-40B4-BE49-F238E27FC236}">
                <a16:creationId xmlns:a16="http://schemas.microsoft.com/office/drawing/2014/main" id="{7CB8D17C-9418-9C0E-02AB-8A70DC08BA40}"/>
              </a:ext>
            </a:extLst>
          </p:cNvPr>
          <p:cNvSpPr txBox="1"/>
          <p:nvPr/>
        </p:nvSpPr>
        <p:spPr>
          <a:xfrm>
            <a:off x="14206389" y="9885829"/>
            <a:ext cx="818575"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3m</a:t>
            </a:r>
          </a:p>
        </p:txBody>
      </p:sp>
      <p:cxnSp>
        <p:nvCxnSpPr>
          <p:cNvPr id="40" name="Straight Connector 39">
            <a:extLst>
              <a:ext uri="{FF2B5EF4-FFF2-40B4-BE49-F238E27FC236}">
                <a16:creationId xmlns:a16="http://schemas.microsoft.com/office/drawing/2014/main" id="{9B562F8D-8A85-E42D-5A16-E535B3ED4EB6}"/>
              </a:ext>
            </a:extLst>
          </p:cNvPr>
          <p:cNvCxnSpPr>
            <a:cxnSpLocks/>
          </p:cNvCxnSpPr>
          <p:nvPr/>
        </p:nvCxnSpPr>
        <p:spPr>
          <a:xfrm>
            <a:off x="15474754" y="10313847"/>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41" name="Straight Connector 40">
            <a:extLst>
              <a:ext uri="{FF2B5EF4-FFF2-40B4-BE49-F238E27FC236}">
                <a16:creationId xmlns:a16="http://schemas.microsoft.com/office/drawing/2014/main" id="{BF0542BC-D86F-5910-9A29-CE0A7164622C}"/>
              </a:ext>
            </a:extLst>
          </p:cNvPr>
          <p:cNvCxnSpPr>
            <a:cxnSpLocks/>
          </p:cNvCxnSpPr>
          <p:nvPr/>
        </p:nvCxnSpPr>
        <p:spPr>
          <a:xfrm>
            <a:off x="16324623" y="10313848"/>
            <a:ext cx="0" cy="1065327"/>
          </a:xfrm>
          <a:prstGeom prst="line">
            <a:avLst/>
          </a:prstGeom>
          <a:ln/>
        </p:spPr>
        <p:style>
          <a:lnRef idx="2">
            <a:schemeClr val="dk1"/>
          </a:lnRef>
          <a:fillRef idx="0">
            <a:schemeClr val="dk1"/>
          </a:fillRef>
          <a:effectRef idx="1">
            <a:schemeClr val="dk1"/>
          </a:effectRef>
          <a:fontRef idx="minor">
            <a:schemeClr val="tx1"/>
          </a:fontRef>
        </p:style>
      </p:cxnSp>
      <p:sp>
        <p:nvSpPr>
          <p:cNvPr id="42" name="TextBox 41">
            <a:extLst>
              <a:ext uri="{FF2B5EF4-FFF2-40B4-BE49-F238E27FC236}">
                <a16:creationId xmlns:a16="http://schemas.microsoft.com/office/drawing/2014/main" id="{41B36A5E-3E0A-8FB2-4B7A-2D0B71A22FC0}"/>
              </a:ext>
            </a:extLst>
          </p:cNvPr>
          <p:cNvSpPr txBox="1"/>
          <p:nvPr/>
        </p:nvSpPr>
        <p:spPr>
          <a:xfrm>
            <a:off x="15004667" y="9881574"/>
            <a:ext cx="915169"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6m</a:t>
            </a:r>
          </a:p>
        </p:txBody>
      </p:sp>
      <p:sp>
        <p:nvSpPr>
          <p:cNvPr id="43" name="TextBox 42">
            <a:extLst>
              <a:ext uri="{FF2B5EF4-FFF2-40B4-BE49-F238E27FC236}">
                <a16:creationId xmlns:a16="http://schemas.microsoft.com/office/drawing/2014/main" id="{C2CAC28A-6F7D-4603-D0EC-64BA6A616CBD}"/>
              </a:ext>
            </a:extLst>
          </p:cNvPr>
          <p:cNvSpPr txBox="1"/>
          <p:nvPr/>
        </p:nvSpPr>
        <p:spPr>
          <a:xfrm>
            <a:off x="15959827" y="9885828"/>
            <a:ext cx="709089"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9m</a:t>
            </a:r>
          </a:p>
        </p:txBody>
      </p:sp>
      <p:cxnSp>
        <p:nvCxnSpPr>
          <p:cNvPr id="44" name="Straight Connector 43">
            <a:extLst>
              <a:ext uri="{FF2B5EF4-FFF2-40B4-BE49-F238E27FC236}">
                <a16:creationId xmlns:a16="http://schemas.microsoft.com/office/drawing/2014/main" id="{AAF70B83-C32B-6935-1E6B-D405AAD15316}"/>
              </a:ext>
            </a:extLst>
          </p:cNvPr>
          <p:cNvCxnSpPr>
            <a:cxnSpLocks/>
          </p:cNvCxnSpPr>
          <p:nvPr/>
        </p:nvCxnSpPr>
        <p:spPr>
          <a:xfrm>
            <a:off x="17162823" y="10313847"/>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45" name="Straight Connector 44">
            <a:extLst>
              <a:ext uri="{FF2B5EF4-FFF2-40B4-BE49-F238E27FC236}">
                <a16:creationId xmlns:a16="http://schemas.microsoft.com/office/drawing/2014/main" id="{05C647BE-641F-03A3-1414-054527878AF0}"/>
              </a:ext>
            </a:extLst>
          </p:cNvPr>
          <p:cNvCxnSpPr>
            <a:cxnSpLocks/>
          </p:cNvCxnSpPr>
          <p:nvPr/>
        </p:nvCxnSpPr>
        <p:spPr>
          <a:xfrm>
            <a:off x="18010548" y="10287458"/>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46" name="Straight Connector 45">
            <a:extLst>
              <a:ext uri="{FF2B5EF4-FFF2-40B4-BE49-F238E27FC236}">
                <a16:creationId xmlns:a16="http://schemas.microsoft.com/office/drawing/2014/main" id="{66C91EB7-2B23-8F0C-5F67-59B37416D611}"/>
              </a:ext>
            </a:extLst>
          </p:cNvPr>
          <p:cNvCxnSpPr>
            <a:cxnSpLocks/>
          </p:cNvCxnSpPr>
          <p:nvPr/>
        </p:nvCxnSpPr>
        <p:spPr>
          <a:xfrm>
            <a:off x="18847978" y="10287458"/>
            <a:ext cx="0" cy="1065327"/>
          </a:xfrm>
          <a:prstGeom prst="line">
            <a:avLst/>
          </a:prstGeom>
          <a:ln/>
        </p:spPr>
        <p:style>
          <a:lnRef idx="2">
            <a:schemeClr val="dk1"/>
          </a:lnRef>
          <a:fillRef idx="0">
            <a:schemeClr val="dk1"/>
          </a:fillRef>
          <a:effectRef idx="1">
            <a:schemeClr val="dk1"/>
          </a:effectRef>
          <a:fontRef idx="minor">
            <a:schemeClr val="tx1"/>
          </a:fontRef>
        </p:style>
      </p:cxnSp>
      <p:cxnSp>
        <p:nvCxnSpPr>
          <p:cNvPr id="47" name="Straight Connector 46">
            <a:extLst>
              <a:ext uri="{FF2B5EF4-FFF2-40B4-BE49-F238E27FC236}">
                <a16:creationId xmlns:a16="http://schemas.microsoft.com/office/drawing/2014/main" id="{D97DA7D9-0E40-CA7E-3BAC-D488A6ED5F00}"/>
              </a:ext>
            </a:extLst>
          </p:cNvPr>
          <p:cNvCxnSpPr>
            <a:cxnSpLocks/>
          </p:cNvCxnSpPr>
          <p:nvPr/>
        </p:nvCxnSpPr>
        <p:spPr>
          <a:xfrm>
            <a:off x="19685408" y="10287458"/>
            <a:ext cx="0" cy="1065327"/>
          </a:xfrm>
          <a:prstGeom prst="line">
            <a:avLst/>
          </a:prstGeom>
          <a:ln/>
        </p:spPr>
        <p:style>
          <a:lnRef idx="2">
            <a:schemeClr val="dk1"/>
          </a:lnRef>
          <a:fillRef idx="0">
            <a:schemeClr val="dk1"/>
          </a:fillRef>
          <a:effectRef idx="1">
            <a:schemeClr val="dk1"/>
          </a:effectRef>
          <a:fontRef idx="minor">
            <a:schemeClr val="tx1"/>
          </a:fontRef>
        </p:style>
      </p:cxnSp>
      <p:sp>
        <p:nvSpPr>
          <p:cNvPr id="49" name="TextBox 48">
            <a:extLst>
              <a:ext uri="{FF2B5EF4-FFF2-40B4-BE49-F238E27FC236}">
                <a16:creationId xmlns:a16="http://schemas.microsoft.com/office/drawing/2014/main" id="{93FBF36D-57AA-0926-F798-AF19EC3532AD}"/>
              </a:ext>
            </a:extLst>
          </p:cNvPr>
          <p:cNvSpPr txBox="1"/>
          <p:nvPr/>
        </p:nvSpPr>
        <p:spPr>
          <a:xfrm>
            <a:off x="16798639" y="9881574"/>
            <a:ext cx="837368"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12m</a:t>
            </a:r>
          </a:p>
        </p:txBody>
      </p:sp>
      <p:sp>
        <p:nvSpPr>
          <p:cNvPr id="51" name="TextBox 50">
            <a:extLst>
              <a:ext uri="{FF2B5EF4-FFF2-40B4-BE49-F238E27FC236}">
                <a16:creationId xmlns:a16="http://schemas.microsoft.com/office/drawing/2014/main" id="{9CB8AC09-176C-A0B3-84D0-DDA170021871}"/>
              </a:ext>
            </a:extLst>
          </p:cNvPr>
          <p:cNvSpPr txBox="1"/>
          <p:nvPr/>
        </p:nvSpPr>
        <p:spPr>
          <a:xfrm>
            <a:off x="17636068" y="9881574"/>
            <a:ext cx="837368"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15m</a:t>
            </a:r>
            <a:endParaRPr lang="en-US" sz="1800" dirty="0">
              <a:solidFill>
                <a:srgbClr val="052754"/>
              </a:solidFill>
              <a:latin typeface="Calibri" panose="020F0502020204030204" pitchFamily="34" charset="0"/>
              <a:ea typeface="+mn-ea"/>
              <a:cs typeface="Calibri" panose="020F0502020204030204" pitchFamily="34" charset="0"/>
            </a:endParaRPr>
          </a:p>
        </p:txBody>
      </p:sp>
      <p:sp>
        <p:nvSpPr>
          <p:cNvPr id="52" name="TextBox 51">
            <a:extLst>
              <a:ext uri="{FF2B5EF4-FFF2-40B4-BE49-F238E27FC236}">
                <a16:creationId xmlns:a16="http://schemas.microsoft.com/office/drawing/2014/main" id="{E36F29C8-46C7-69A9-1426-9FADB0BBFCAD}"/>
              </a:ext>
            </a:extLst>
          </p:cNvPr>
          <p:cNvSpPr txBox="1"/>
          <p:nvPr/>
        </p:nvSpPr>
        <p:spPr>
          <a:xfrm>
            <a:off x="18454787" y="9884827"/>
            <a:ext cx="837368"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18m</a:t>
            </a:r>
            <a:endParaRPr lang="en-US" sz="1800" dirty="0">
              <a:solidFill>
                <a:srgbClr val="052754"/>
              </a:solidFill>
              <a:latin typeface="Calibri" panose="020F0502020204030204" pitchFamily="34" charset="0"/>
              <a:ea typeface="+mn-ea"/>
              <a:cs typeface="Calibri" panose="020F0502020204030204" pitchFamily="34" charset="0"/>
            </a:endParaRPr>
          </a:p>
        </p:txBody>
      </p:sp>
      <p:sp>
        <p:nvSpPr>
          <p:cNvPr id="54" name="TextBox 53">
            <a:extLst>
              <a:ext uri="{FF2B5EF4-FFF2-40B4-BE49-F238E27FC236}">
                <a16:creationId xmlns:a16="http://schemas.microsoft.com/office/drawing/2014/main" id="{ACA993B1-AD08-3EEF-1E2C-E2CB18BF9135}"/>
              </a:ext>
            </a:extLst>
          </p:cNvPr>
          <p:cNvSpPr txBox="1"/>
          <p:nvPr/>
        </p:nvSpPr>
        <p:spPr>
          <a:xfrm>
            <a:off x="19310865" y="9884827"/>
            <a:ext cx="837368"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21m</a:t>
            </a:r>
          </a:p>
        </p:txBody>
      </p:sp>
      <p:sp>
        <p:nvSpPr>
          <p:cNvPr id="55" name="TextBox 54">
            <a:extLst>
              <a:ext uri="{FF2B5EF4-FFF2-40B4-BE49-F238E27FC236}">
                <a16:creationId xmlns:a16="http://schemas.microsoft.com/office/drawing/2014/main" id="{A7964AC6-F325-7486-7E35-F24B01F647C0}"/>
              </a:ext>
            </a:extLst>
          </p:cNvPr>
          <p:cNvSpPr txBox="1"/>
          <p:nvPr/>
        </p:nvSpPr>
        <p:spPr>
          <a:xfrm>
            <a:off x="12600878" y="10277934"/>
            <a:ext cx="994989"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02060"/>
                </a:solidFill>
                <a:latin typeface="Calibri" panose="020F0502020204030204" pitchFamily="34" charset="0"/>
                <a:ea typeface="+mn-ea"/>
                <a:cs typeface="Calibri" panose="020F0502020204030204" pitchFamily="34" charset="0"/>
              </a:rPr>
              <a:t>5-min</a:t>
            </a:r>
          </a:p>
        </p:txBody>
      </p:sp>
      <p:sp>
        <p:nvSpPr>
          <p:cNvPr id="56" name="TextBox 55">
            <a:extLst>
              <a:ext uri="{FF2B5EF4-FFF2-40B4-BE49-F238E27FC236}">
                <a16:creationId xmlns:a16="http://schemas.microsoft.com/office/drawing/2014/main" id="{326DA1AA-7346-919D-576D-51CA13F76B8B}"/>
              </a:ext>
            </a:extLst>
          </p:cNvPr>
          <p:cNvSpPr txBox="1"/>
          <p:nvPr/>
        </p:nvSpPr>
        <p:spPr>
          <a:xfrm>
            <a:off x="19828145" y="10250442"/>
            <a:ext cx="994989" cy="461665"/>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02060"/>
                </a:solidFill>
                <a:latin typeface="Calibri" panose="020F0502020204030204" pitchFamily="34" charset="0"/>
                <a:ea typeface="+mn-ea"/>
                <a:cs typeface="Calibri" panose="020F0502020204030204" pitchFamily="34" charset="0"/>
              </a:rPr>
              <a:t>5-min</a:t>
            </a:r>
          </a:p>
        </p:txBody>
      </p:sp>
      <p:cxnSp>
        <p:nvCxnSpPr>
          <p:cNvPr id="57" name="Straight Connector 56">
            <a:extLst>
              <a:ext uri="{FF2B5EF4-FFF2-40B4-BE49-F238E27FC236}">
                <a16:creationId xmlns:a16="http://schemas.microsoft.com/office/drawing/2014/main" id="{E4B58F2E-9E24-5B3D-7B86-F71D6ACA354E}"/>
              </a:ext>
            </a:extLst>
          </p:cNvPr>
          <p:cNvCxnSpPr>
            <a:cxnSpLocks/>
          </p:cNvCxnSpPr>
          <p:nvPr/>
        </p:nvCxnSpPr>
        <p:spPr>
          <a:xfrm>
            <a:off x="20904982" y="9584788"/>
            <a:ext cx="0" cy="2743200"/>
          </a:xfrm>
          <a:prstGeom prst="line">
            <a:avLst/>
          </a:prstGeom>
          <a:noFill/>
          <a:ln w="28575" cap="flat" cmpd="sng" algn="ctr">
            <a:solidFill>
              <a:srgbClr val="2D184F"/>
            </a:solidFill>
            <a:prstDash val="solid"/>
            <a:miter lim="800000"/>
          </a:ln>
          <a:effectLst/>
        </p:spPr>
      </p:cxnSp>
      <p:sp>
        <p:nvSpPr>
          <p:cNvPr id="58" name="TextBox 57">
            <a:extLst>
              <a:ext uri="{FF2B5EF4-FFF2-40B4-BE49-F238E27FC236}">
                <a16:creationId xmlns:a16="http://schemas.microsoft.com/office/drawing/2014/main" id="{BAA89568-F7FC-B65A-E948-5A136294DEA1}"/>
              </a:ext>
            </a:extLst>
          </p:cNvPr>
          <p:cNvSpPr txBox="1"/>
          <p:nvPr/>
        </p:nvSpPr>
        <p:spPr>
          <a:xfrm>
            <a:off x="19629539" y="10713447"/>
            <a:ext cx="1392202" cy="830997"/>
          </a:xfrm>
          <a:prstGeom prst="rect">
            <a:avLst/>
          </a:prstGeom>
          <a:noFill/>
        </p:spPr>
        <p:txBody>
          <a:bodyPr wrap="square" rtlCol="0">
            <a:spAutoFit/>
          </a:bodyPr>
          <a:lstStyle/>
          <a:p>
            <a:pPr algn="ctr" defTabSz="914400" fontAlgn="auto">
              <a:spcBef>
                <a:spcPts val="0"/>
              </a:spcBef>
              <a:spcAft>
                <a:spcPts val="0"/>
              </a:spcAft>
            </a:pPr>
            <a:r>
              <a:rPr lang="en-US" sz="2400" dirty="0">
                <a:solidFill>
                  <a:srgbClr val="052754"/>
                </a:solidFill>
                <a:latin typeface="Calibri" panose="020F0502020204030204" pitchFamily="34" charset="0"/>
                <a:ea typeface="+mn-ea"/>
                <a:cs typeface="Calibri" panose="020F0502020204030204" pitchFamily="34" charset="0"/>
              </a:rPr>
              <a:t>Cool Down</a:t>
            </a:r>
          </a:p>
        </p:txBody>
      </p:sp>
      <p:sp>
        <p:nvSpPr>
          <p:cNvPr id="59" name="TextBox 58">
            <a:extLst>
              <a:ext uri="{FF2B5EF4-FFF2-40B4-BE49-F238E27FC236}">
                <a16:creationId xmlns:a16="http://schemas.microsoft.com/office/drawing/2014/main" id="{564CC187-C311-D5A6-F209-77F79D571485}"/>
              </a:ext>
            </a:extLst>
          </p:cNvPr>
          <p:cNvSpPr txBox="1"/>
          <p:nvPr/>
        </p:nvSpPr>
        <p:spPr>
          <a:xfrm>
            <a:off x="14242188" y="11352785"/>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60" name="TextBox 59">
            <a:extLst>
              <a:ext uri="{FF2B5EF4-FFF2-40B4-BE49-F238E27FC236}">
                <a16:creationId xmlns:a16="http://schemas.microsoft.com/office/drawing/2014/main" id="{9C0C8C35-5D99-DA98-5DDD-229C05FD4D17}"/>
              </a:ext>
            </a:extLst>
          </p:cNvPr>
          <p:cNvSpPr txBox="1"/>
          <p:nvPr/>
        </p:nvSpPr>
        <p:spPr>
          <a:xfrm>
            <a:off x="15093115" y="11352785"/>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61" name="TextBox 60">
            <a:extLst>
              <a:ext uri="{FF2B5EF4-FFF2-40B4-BE49-F238E27FC236}">
                <a16:creationId xmlns:a16="http://schemas.microsoft.com/office/drawing/2014/main" id="{60EFFD18-1665-81E1-B917-64C8CB1F9153}"/>
              </a:ext>
            </a:extLst>
          </p:cNvPr>
          <p:cNvSpPr txBox="1"/>
          <p:nvPr/>
        </p:nvSpPr>
        <p:spPr>
          <a:xfrm>
            <a:off x="15968662" y="11343261"/>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62" name="TextBox 61">
            <a:extLst>
              <a:ext uri="{FF2B5EF4-FFF2-40B4-BE49-F238E27FC236}">
                <a16:creationId xmlns:a16="http://schemas.microsoft.com/office/drawing/2014/main" id="{E86DD8D2-E786-64A3-95D2-83896CB8D0A0}"/>
              </a:ext>
            </a:extLst>
          </p:cNvPr>
          <p:cNvSpPr txBox="1"/>
          <p:nvPr/>
        </p:nvSpPr>
        <p:spPr>
          <a:xfrm>
            <a:off x="16787891" y="11352785"/>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63" name="TextBox 62">
            <a:extLst>
              <a:ext uri="{FF2B5EF4-FFF2-40B4-BE49-F238E27FC236}">
                <a16:creationId xmlns:a16="http://schemas.microsoft.com/office/drawing/2014/main" id="{865C1F81-CD31-ADF4-67ED-3D5B5B88EC06}"/>
              </a:ext>
            </a:extLst>
          </p:cNvPr>
          <p:cNvSpPr txBox="1"/>
          <p:nvPr/>
        </p:nvSpPr>
        <p:spPr>
          <a:xfrm>
            <a:off x="17634377" y="11352785"/>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14336" name="TextBox 14335">
            <a:extLst>
              <a:ext uri="{FF2B5EF4-FFF2-40B4-BE49-F238E27FC236}">
                <a16:creationId xmlns:a16="http://schemas.microsoft.com/office/drawing/2014/main" id="{51DB3C49-0FAC-224D-1ED4-D5A510E2BBDF}"/>
              </a:ext>
            </a:extLst>
          </p:cNvPr>
          <p:cNvSpPr txBox="1"/>
          <p:nvPr/>
        </p:nvSpPr>
        <p:spPr>
          <a:xfrm>
            <a:off x="18470534" y="11343260"/>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14337" name="TextBox 14336">
            <a:extLst>
              <a:ext uri="{FF2B5EF4-FFF2-40B4-BE49-F238E27FC236}">
                <a16:creationId xmlns:a16="http://schemas.microsoft.com/office/drawing/2014/main" id="{6EBB8EC5-4FB2-C997-0DF7-BE0C8D869214}"/>
              </a:ext>
            </a:extLst>
          </p:cNvPr>
          <p:cNvSpPr txBox="1"/>
          <p:nvPr/>
        </p:nvSpPr>
        <p:spPr>
          <a:xfrm>
            <a:off x="19320577" y="11366441"/>
            <a:ext cx="746975" cy="1015663"/>
          </a:xfrm>
          <a:prstGeom prst="rect">
            <a:avLst/>
          </a:prstGeom>
          <a:noFill/>
        </p:spPr>
        <p:txBody>
          <a:bodyPr wrap="square" rtlCol="0">
            <a:spAutoFit/>
          </a:bodyPr>
          <a:lstStyle/>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FAS</a:t>
            </a:r>
          </a:p>
          <a:p>
            <a:pPr algn="ctr" defTabSz="914400" fontAlgn="auto">
              <a:spcBef>
                <a:spcPts val="0"/>
              </a:spcBef>
              <a:spcAft>
                <a:spcPts val="0"/>
              </a:spcAft>
            </a:pPr>
            <a:r>
              <a:rPr lang="en-US" sz="2000" dirty="0">
                <a:solidFill>
                  <a:srgbClr val="052754"/>
                </a:solidFill>
                <a:latin typeface="Calibri" panose="020F0502020204030204" pitchFamily="34" charset="0"/>
                <a:ea typeface="+mn-ea"/>
                <a:cs typeface="Calibri" panose="020F0502020204030204" pitchFamily="34" charset="0"/>
              </a:rPr>
              <a:t>RPE</a:t>
            </a:r>
          </a:p>
        </p:txBody>
      </p:sp>
      <p:sp>
        <p:nvSpPr>
          <p:cNvPr id="14340" name="TextBox 14339">
            <a:extLst>
              <a:ext uri="{FF2B5EF4-FFF2-40B4-BE49-F238E27FC236}">
                <a16:creationId xmlns:a16="http://schemas.microsoft.com/office/drawing/2014/main" id="{5B75CF1D-2608-54CD-7444-464F5518FFDF}"/>
              </a:ext>
            </a:extLst>
          </p:cNvPr>
          <p:cNvSpPr txBox="1"/>
          <p:nvPr/>
        </p:nvSpPr>
        <p:spPr>
          <a:xfrm>
            <a:off x="15524600" y="8780485"/>
            <a:ext cx="2281806" cy="461665"/>
          </a:xfrm>
          <a:prstGeom prst="rect">
            <a:avLst/>
          </a:prstGeom>
          <a:noFill/>
        </p:spPr>
        <p:txBody>
          <a:bodyPr wrap="square" rtlCol="0">
            <a:spAutoFit/>
          </a:bodyPr>
          <a:lstStyle/>
          <a:p>
            <a:pPr algn="ctr" defTabSz="914400" fontAlgn="auto">
              <a:spcBef>
                <a:spcPts val="0"/>
              </a:spcBef>
              <a:spcAft>
                <a:spcPts val="0"/>
              </a:spcAft>
            </a:pPr>
            <a:r>
              <a:rPr lang="en-US" sz="2400" b="1" u="sng" dirty="0">
                <a:solidFill>
                  <a:srgbClr val="002060"/>
                </a:solidFill>
                <a:latin typeface="Calibri" panose="020F0502020204030204" pitchFamily="34" charset="0"/>
                <a:ea typeface="+mn-ea"/>
                <a:cs typeface="Calibri" panose="020F0502020204030204" pitchFamily="34" charset="0"/>
              </a:rPr>
              <a:t>Exercise Session</a:t>
            </a:r>
          </a:p>
        </p:txBody>
      </p:sp>
      <p:sp>
        <p:nvSpPr>
          <p:cNvPr id="14341" name="TextBox 14340">
            <a:extLst>
              <a:ext uri="{FF2B5EF4-FFF2-40B4-BE49-F238E27FC236}">
                <a16:creationId xmlns:a16="http://schemas.microsoft.com/office/drawing/2014/main" id="{6BAB2B53-74DC-CB9D-BCF0-31E8B736084B}"/>
              </a:ext>
            </a:extLst>
          </p:cNvPr>
          <p:cNvSpPr txBox="1"/>
          <p:nvPr/>
        </p:nvSpPr>
        <p:spPr>
          <a:xfrm>
            <a:off x="10003181" y="8774768"/>
            <a:ext cx="1655276" cy="461665"/>
          </a:xfrm>
          <a:prstGeom prst="rect">
            <a:avLst/>
          </a:prstGeom>
          <a:noFill/>
        </p:spPr>
        <p:txBody>
          <a:bodyPr wrap="square" rtlCol="0">
            <a:spAutoFit/>
          </a:bodyPr>
          <a:lstStyle/>
          <a:p>
            <a:pPr algn="ctr" defTabSz="914400" fontAlgn="auto">
              <a:spcBef>
                <a:spcPts val="0"/>
              </a:spcBef>
              <a:spcAft>
                <a:spcPts val="0"/>
              </a:spcAft>
            </a:pPr>
            <a:r>
              <a:rPr lang="en-US" sz="2400" b="1" u="sng" dirty="0">
                <a:solidFill>
                  <a:srgbClr val="002060"/>
                </a:solidFill>
                <a:latin typeface="Calibri" panose="020F0502020204030204" pitchFamily="34" charset="0"/>
                <a:ea typeface="+mn-ea"/>
                <a:cs typeface="Calibri" panose="020F0502020204030204" pitchFamily="34" charset="0"/>
              </a:rPr>
              <a:t>Pre-Session</a:t>
            </a:r>
          </a:p>
        </p:txBody>
      </p:sp>
      <p:sp>
        <p:nvSpPr>
          <p:cNvPr id="14342" name="TextBox 14341">
            <a:extLst>
              <a:ext uri="{FF2B5EF4-FFF2-40B4-BE49-F238E27FC236}">
                <a16:creationId xmlns:a16="http://schemas.microsoft.com/office/drawing/2014/main" id="{FD95ED0D-CDA1-A645-9475-8B3613A12747}"/>
              </a:ext>
            </a:extLst>
          </p:cNvPr>
          <p:cNvSpPr txBox="1"/>
          <p:nvPr/>
        </p:nvSpPr>
        <p:spPr>
          <a:xfrm>
            <a:off x="25821932" y="21185517"/>
            <a:ext cx="8499340"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3</a:t>
            </a:r>
            <a:r>
              <a:rPr lang="en-US" sz="3000" b="1" dirty="0">
                <a:solidFill>
                  <a:srgbClr val="DE6225"/>
                </a:solidFill>
                <a:latin typeface="Calibri" panose="020F0502020204030204" pitchFamily="34" charset="0"/>
                <a:cs typeface="Calibri" panose="020F0502020204030204" pitchFamily="34" charset="0"/>
              </a:rPr>
              <a:t>. </a:t>
            </a:r>
            <a:r>
              <a:rPr lang="en-US" sz="2800" b="1" dirty="0">
                <a:solidFill>
                  <a:srgbClr val="DE6225"/>
                </a:solidFill>
                <a:latin typeface="Calibri" panose="020F0502020204030204" pitchFamily="34" charset="0"/>
                <a:cs typeface="Calibri" panose="020F0502020204030204" pitchFamily="34" charset="0"/>
              </a:rPr>
              <a:t>2-Back RT </a:t>
            </a:r>
            <a:r>
              <a:rPr kumimoji="0" lang="en-US" sz="2800" b="1" i="0" u="none" strike="noStrike" kern="1200" cap="none" spc="0" normalizeH="0" baseline="0" noProof="0" dirty="0">
                <a:ln>
                  <a:noFill/>
                </a:ln>
                <a:solidFill>
                  <a:srgbClr val="DE6225"/>
                </a:solidFill>
                <a:effectLst/>
                <a:uLnTx/>
                <a:uFillTx/>
                <a:latin typeface="Calibri" panose="020F0502020204030204" pitchFamily="34" charset="0"/>
                <a:ea typeface="ＭＳ Ｐゴシック" pitchFamily="-107" charset="-128"/>
                <a:cs typeface="Calibri" panose="020F0502020204030204" pitchFamily="34" charset="0"/>
              </a:rPr>
              <a:t>Exercise-Induced Affective Valence</a:t>
            </a:r>
            <a:endParaRPr lang="en-US" sz="3000" b="1" dirty="0">
              <a:solidFill>
                <a:srgbClr val="DE6225"/>
              </a:solidFill>
              <a:latin typeface="Calibri" panose="020F0502020204030204" pitchFamily="34" charset="0"/>
              <a:cs typeface="Calibri" panose="020F0502020204030204" pitchFamily="34" charset="0"/>
            </a:endParaRPr>
          </a:p>
        </p:txBody>
      </p:sp>
      <p:sp>
        <p:nvSpPr>
          <p:cNvPr id="14345" name="TextBox 14344">
            <a:extLst>
              <a:ext uri="{FF2B5EF4-FFF2-40B4-BE49-F238E27FC236}">
                <a16:creationId xmlns:a16="http://schemas.microsoft.com/office/drawing/2014/main" id="{BF796141-5E56-587C-1390-21B5A61B2684}"/>
              </a:ext>
            </a:extLst>
          </p:cNvPr>
          <p:cNvSpPr txBox="1"/>
          <p:nvPr/>
        </p:nvSpPr>
        <p:spPr>
          <a:xfrm>
            <a:off x="34741296" y="21150010"/>
            <a:ext cx="8696376" cy="553998"/>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4</a:t>
            </a:r>
            <a:r>
              <a:rPr lang="en-US" sz="3000" b="1" dirty="0">
                <a:solidFill>
                  <a:srgbClr val="DE6225"/>
                </a:solidFill>
                <a:latin typeface="Calibri" panose="020F0502020204030204" pitchFamily="34" charset="0"/>
                <a:cs typeface="Calibri" panose="020F0502020204030204" pitchFamily="34" charset="0"/>
              </a:rPr>
              <a:t>. </a:t>
            </a:r>
            <a:r>
              <a:rPr lang="en-US" sz="2800" b="1" dirty="0">
                <a:solidFill>
                  <a:srgbClr val="DE6225"/>
                </a:solidFill>
                <a:latin typeface="Calibri" panose="020F0502020204030204" pitchFamily="34" charset="0"/>
                <a:cs typeface="Calibri" panose="020F0502020204030204" pitchFamily="34" charset="0"/>
              </a:rPr>
              <a:t>3-back RT Exercise-Induced Affective Valence</a:t>
            </a:r>
          </a:p>
        </p:txBody>
      </p:sp>
      <p:sp>
        <p:nvSpPr>
          <p:cNvPr id="14339" name="TextBox 14338">
            <a:extLst>
              <a:ext uri="{FF2B5EF4-FFF2-40B4-BE49-F238E27FC236}">
                <a16:creationId xmlns:a16="http://schemas.microsoft.com/office/drawing/2014/main" id="{F6BF5B2C-BDA8-0152-03C6-569A2CD6748B}"/>
              </a:ext>
            </a:extLst>
          </p:cNvPr>
          <p:cNvSpPr txBox="1"/>
          <p:nvPr/>
        </p:nvSpPr>
        <p:spPr>
          <a:xfrm>
            <a:off x="16931117" y="30040216"/>
            <a:ext cx="8355553" cy="984885"/>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5</a:t>
            </a:r>
            <a:r>
              <a:rPr lang="en-US" sz="3000" b="1" dirty="0">
                <a:solidFill>
                  <a:srgbClr val="DE6225"/>
                </a:solidFill>
                <a:latin typeface="Calibri" panose="020F0502020204030204" pitchFamily="34" charset="0"/>
                <a:cs typeface="Calibri" panose="020F0502020204030204" pitchFamily="34" charset="0"/>
              </a:rPr>
              <a:t>. </a:t>
            </a:r>
            <a:r>
              <a:rPr lang="en-US" sz="2800" b="1" dirty="0">
                <a:solidFill>
                  <a:srgbClr val="DE6225"/>
                </a:solidFill>
                <a:latin typeface="Calibri" panose="020F0502020204030204" pitchFamily="34" charset="0"/>
                <a:cs typeface="Calibri" panose="020F0502020204030204" pitchFamily="34" charset="0"/>
              </a:rPr>
              <a:t>Flanker &amp; 2-Back RT on Exercise-Induced Affective Valence</a:t>
            </a:r>
            <a:endParaRPr lang="en-US" sz="3000" b="1" dirty="0">
              <a:solidFill>
                <a:srgbClr val="DE6225"/>
              </a:solidFill>
              <a:latin typeface="Calibri" panose="020F0502020204030204" pitchFamily="34" charset="0"/>
              <a:cs typeface="Calibri" panose="020F0502020204030204" pitchFamily="34" charset="0"/>
            </a:endParaRPr>
          </a:p>
        </p:txBody>
      </p:sp>
      <p:sp>
        <p:nvSpPr>
          <p:cNvPr id="14343" name="TextBox 14342">
            <a:extLst>
              <a:ext uri="{FF2B5EF4-FFF2-40B4-BE49-F238E27FC236}">
                <a16:creationId xmlns:a16="http://schemas.microsoft.com/office/drawing/2014/main" id="{C3F4226E-F64A-DF1A-D50C-64CF2E34E41C}"/>
              </a:ext>
            </a:extLst>
          </p:cNvPr>
          <p:cNvSpPr txBox="1"/>
          <p:nvPr/>
        </p:nvSpPr>
        <p:spPr>
          <a:xfrm>
            <a:off x="25773295" y="30040217"/>
            <a:ext cx="8411233" cy="984885"/>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6</a:t>
            </a:r>
            <a:r>
              <a:rPr lang="en-US" sz="3000" b="1" dirty="0">
                <a:solidFill>
                  <a:srgbClr val="DE6225"/>
                </a:solidFill>
                <a:latin typeface="Calibri" panose="020F0502020204030204" pitchFamily="34" charset="0"/>
                <a:cs typeface="Calibri" panose="020F0502020204030204" pitchFamily="34" charset="0"/>
              </a:rPr>
              <a:t>. </a:t>
            </a:r>
            <a:r>
              <a:rPr lang="en-US" sz="2800" b="1" dirty="0">
                <a:solidFill>
                  <a:srgbClr val="DE6225"/>
                </a:solidFill>
                <a:latin typeface="Calibri" panose="020F0502020204030204" pitchFamily="34" charset="0"/>
                <a:cs typeface="Calibri" panose="020F0502020204030204" pitchFamily="34" charset="0"/>
              </a:rPr>
              <a:t>Flanker &amp; 3-Back RT Exercise-Induced Affective Valence</a:t>
            </a:r>
            <a:endParaRPr lang="en-US" sz="3000" b="1" dirty="0">
              <a:solidFill>
                <a:srgbClr val="DE6225"/>
              </a:solidFill>
              <a:latin typeface="Calibri" panose="020F0502020204030204" pitchFamily="34" charset="0"/>
              <a:cs typeface="Calibri" panose="020F0502020204030204" pitchFamily="34" charset="0"/>
            </a:endParaRPr>
          </a:p>
        </p:txBody>
      </p:sp>
      <p:sp>
        <p:nvSpPr>
          <p:cNvPr id="14347" name="TextBox 14346">
            <a:extLst>
              <a:ext uri="{FF2B5EF4-FFF2-40B4-BE49-F238E27FC236}">
                <a16:creationId xmlns:a16="http://schemas.microsoft.com/office/drawing/2014/main" id="{AD0D16EE-C520-964A-9EF7-A86817F06614}"/>
              </a:ext>
            </a:extLst>
          </p:cNvPr>
          <p:cNvSpPr txBox="1"/>
          <p:nvPr/>
        </p:nvSpPr>
        <p:spPr>
          <a:xfrm>
            <a:off x="34645367" y="30042937"/>
            <a:ext cx="7965060" cy="984885"/>
          </a:xfrm>
          <a:prstGeom prst="rect">
            <a:avLst/>
          </a:prstGeom>
          <a:noFill/>
        </p:spPr>
        <p:txBody>
          <a:bodyPr wrap="square" rtlCol="0">
            <a:spAutoFit/>
          </a:bodyPr>
          <a:lstStyle/>
          <a:p>
            <a:r>
              <a:rPr lang="en-US" sz="3000" b="1" u="sng" dirty="0">
                <a:solidFill>
                  <a:srgbClr val="DE6225"/>
                </a:solidFill>
                <a:latin typeface="Calibri" panose="020F0502020204030204" pitchFamily="34" charset="0"/>
                <a:cs typeface="Calibri" panose="020F0502020204030204" pitchFamily="34" charset="0"/>
              </a:rPr>
              <a:t>Figure 7</a:t>
            </a:r>
            <a:r>
              <a:rPr lang="en-US" sz="3000" b="1" dirty="0">
                <a:solidFill>
                  <a:srgbClr val="DE6225"/>
                </a:solidFill>
                <a:latin typeface="Calibri" panose="020F0502020204030204" pitchFamily="34" charset="0"/>
                <a:cs typeface="Calibri" panose="020F0502020204030204" pitchFamily="34" charset="0"/>
              </a:rPr>
              <a:t>. All 3 EF Tasks </a:t>
            </a:r>
            <a:r>
              <a:rPr kumimoji="0" lang="en-US" sz="2800" b="1" i="0" u="none" strike="noStrike" kern="1200" cap="none" spc="0" normalizeH="0" baseline="0" noProof="0" dirty="0">
                <a:ln>
                  <a:noFill/>
                </a:ln>
                <a:solidFill>
                  <a:srgbClr val="DE6225"/>
                </a:solidFill>
                <a:effectLst/>
                <a:uLnTx/>
                <a:uFillTx/>
                <a:latin typeface="Calibri" panose="020F0502020204030204" pitchFamily="34" charset="0"/>
                <a:ea typeface="ＭＳ Ｐゴシック" pitchFamily="-107" charset="-128"/>
                <a:cs typeface="Calibri" panose="020F0502020204030204" pitchFamily="34" charset="0"/>
              </a:rPr>
              <a:t>Exercise-Induced Affective Valence</a:t>
            </a:r>
            <a:endParaRPr lang="en-US" sz="3000" b="1" dirty="0">
              <a:solidFill>
                <a:srgbClr val="DE6225"/>
              </a:solidFill>
              <a:latin typeface="Calibri" panose="020F0502020204030204" pitchFamily="34" charset="0"/>
              <a:cs typeface="Calibri" panose="020F0502020204030204" pitchFamily="34" charset="0"/>
            </a:endParaRPr>
          </a:p>
        </p:txBody>
      </p:sp>
      <p:graphicFrame>
        <p:nvGraphicFramePr>
          <p:cNvPr id="14354" name="Table 14353">
            <a:extLst>
              <a:ext uri="{FF2B5EF4-FFF2-40B4-BE49-F238E27FC236}">
                <a16:creationId xmlns:a16="http://schemas.microsoft.com/office/drawing/2014/main" id="{E2C1981F-DC7F-2502-EC32-697C57EB7CE4}"/>
              </a:ext>
            </a:extLst>
          </p:cNvPr>
          <p:cNvGraphicFramePr>
            <a:graphicFrameLocks noGrp="1"/>
          </p:cNvGraphicFramePr>
          <p:nvPr>
            <p:extLst>
              <p:ext uri="{D42A27DB-BD31-4B8C-83A1-F6EECF244321}">
                <p14:modId xmlns:p14="http://schemas.microsoft.com/office/powerpoint/2010/main" val="2513793157"/>
              </p:ext>
            </p:extLst>
          </p:nvPr>
        </p:nvGraphicFramePr>
        <p:xfrm>
          <a:off x="9211808" y="14586100"/>
          <a:ext cx="6756855" cy="3189818"/>
        </p:xfrm>
        <a:graphic>
          <a:graphicData uri="http://schemas.openxmlformats.org/drawingml/2006/table">
            <a:tbl>
              <a:tblPr firstRow="1" firstCol="1" bandRow="1"/>
              <a:tblGrid>
                <a:gridCol w="2426129">
                  <a:extLst>
                    <a:ext uri="{9D8B030D-6E8A-4147-A177-3AD203B41FA5}">
                      <a16:colId xmlns:a16="http://schemas.microsoft.com/office/drawing/2014/main" val="2439509287"/>
                    </a:ext>
                  </a:extLst>
                </a:gridCol>
                <a:gridCol w="1409667">
                  <a:extLst>
                    <a:ext uri="{9D8B030D-6E8A-4147-A177-3AD203B41FA5}">
                      <a16:colId xmlns:a16="http://schemas.microsoft.com/office/drawing/2014/main" val="2412197499"/>
                    </a:ext>
                  </a:extLst>
                </a:gridCol>
                <a:gridCol w="1094025">
                  <a:extLst>
                    <a:ext uri="{9D8B030D-6E8A-4147-A177-3AD203B41FA5}">
                      <a16:colId xmlns:a16="http://schemas.microsoft.com/office/drawing/2014/main" val="3340811638"/>
                    </a:ext>
                  </a:extLst>
                </a:gridCol>
                <a:gridCol w="1827034">
                  <a:extLst>
                    <a:ext uri="{9D8B030D-6E8A-4147-A177-3AD203B41FA5}">
                      <a16:colId xmlns:a16="http://schemas.microsoft.com/office/drawing/2014/main" val="960645957"/>
                    </a:ext>
                  </a:extLst>
                </a:gridCol>
              </a:tblGrid>
              <a:tr h="1567714">
                <a:tc gridSpan="4">
                  <a:txBody>
                    <a:bodyPr/>
                    <a:lstStyle/>
                    <a:p>
                      <a:pPr marL="0" marR="0">
                        <a:lnSpc>
                          <a:spcPct val="107000"/>
                        </a:lnSpc>
                        <a:spcBef>
                          <a:spcPts val="0"/>
                        </a:spcBef>
                        <a:spcAft>
                          <a:spcPts val="0"/>
                        </a:spcAft>
                      </a:pPr>
                      <a:r>
                        <a:rPr lang="en-US" sz="3000" b="1" u="sng"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Table 2</a:t>
                      </a:r>
                      <a:r>
                        <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 </a:t>
                      </a:r>
                      <a:r>
                        <a:rPr lang="en-US" sz="28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Separate Multiple Regressions Predicting Affective Valence</a:t>
                      </a:r>
                      <a:endPar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6967059"/>
                  </a:ext>
                </a:extLst>
              </a:tr>
              <a:tr h="405526">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Tasks</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β</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SE</a:t>
                      </a:r>
                      <a:endPar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Adj. </a:t>
                      </a:r>
                      <a:r>
                        <a:rPr lang="en-US" sz="2400" b="1"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R</a:t>
                      </a:r>
                      <a:r>
                        <a:rPr lang="en-US" sz="2400" b="1" kern="100" baseline="30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a:t>
                      </a:r>
                      <a:endPar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3879215"/>
                  </a:ext>
                </a:extLst>
              </a:tr>
              <a:tr h="405526">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Flanker</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-0.408</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0.239</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0.022</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8833929"/>
                  </a:ext>
                </a:extLst>
              </a:tr>
              <a:tr h="405526">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2-back</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-0.543*</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0.211</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0.170</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2744471"/>
                  </a:ext>
                </a:extLst>
              </a:tr>
              <a:tr h="405526">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3-back</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-0.589*</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0.237</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0.156</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26844904"/>
                  </a:ext>
                </a:extLst>
              </a:tr>
            </a:tbl>
          </a:graphicData>
        </a:graphic>
      </p:graphicFrame>
      <p:graphicFrame>
        <p:nvGraphicFramePr>
          <p:cNvPr id="14355" name="Table 14354">
            <a:extLst>
              <a:ext uri="{FF2B5EF4-FFF2-40B4-BE49-F238E27FC236}">
                <a16:creationId xmlns:a16="http://schemas.microsoft.com/office/drawing/2014/main" id="{6435F3DC-2A08-F2BB-7A7A-D88081B26418}"/>
              </a:ext>
            </a:extLst>
          </p:cNvPr>
          <p:cNvGraphicFramePr>
            <a:graphicFrameLocks noGrp="1"/>
          </p:cNvGraphicFramePr>
          <p:nvPr>
            <p:extLst>
              <p:ext uri="{D42A27DB-BD31-4B8C-83A1-F6EECF244321}">
                <p14:modId xmlns:p14="http://schemas.microsoft.com/office/powerpoint/2010/main" val="2471239391"/>
              </p:ext>
            </p:extLst>
          </p:nvPr>
        </p:nvGraphicFramePr>
        <p:xfrm>
          <a:off x="9435942" y="23915961"/>
          <a:ext cx="6417038" cy="3917633"/>
        </p:xfrm>
        <a:graphic>
          <a:graphicData uri="http://schemas.openxmlformats.org/drawingml/2006/table">
            <a:tbl>
              <a:tblPr firstRow="1" firstCol="1" bandRow="1"/>
              <a:tblGrid>
                <a:gridCol w="1718849">
                  <a:extLst>
                    <a:ext uri="{9D8B030D-6E8A-4147-A177-3AD203B41FA5}">
                      <a16:colId xmlns:a16="http://schemas.microsoft.com/office/drawing/2014/main" val="1118547436"/>
                    </a:ext>
                  </a:extLst>
                </a:gridCol>
                <a:gridCol w="1145900">
                  <a:extLst>
                    <a:ext uri="{9D8B030D-6E8A-4147-A177-3AD203B41FA5}">
                      <a16:colId xmlns:a16="http://schemas.microsoft.com/office/drawing/2014/main" val="790436525"/>
                    </a:ext>
                  </a:extLst>
                </a:gridCol>
                <a:gridCol w="1142080">
                  <a:extLst>
                    <a:ext uri="{9D8B030D-6E8A-4147-A177-3AD203B41FA5}">
                      <a16:colId xmlns:a16="http://schemas.microsoft.com/office/drawing/2014/main" val="2237890501"/>
                    </a:ext>
                  </a:extLst>
                </a:gridCol>
                <a:gridCol w="1264309">
                  <a:extLst>
                    <a:ext uri="{9D8B030D-6E8A-4147-A177-3AD203B41FA5}">
                      <a16:colId xmlns:a16="http://schemas.microsoft.com/office/drawing/2014/main" val="3181283054"/>
                    </a:ext>
                  </a:extLst>
                </a:gridCol>
                <a:gridCol w="1145900">
                  <a:extLst>
                    <a:ext uri="{9D8B030D-6E8A-4147-A177-3AD203B41FA5}">
                      <a16:colId xmlns:a16="http://schemas.microsoft.com/office/drawing/2014/main" val="2506595001"/>
                    </a:ext>
                  </a:extLst>
                </a:gridCol>
              </a:tblGrid>
              <a:tr h="164465">
                <a:tc gridSpan="5">
                  <a:txBody>
                    <a:bodyPr/>
                    <a:lstStyle/>
                    <a:p>
                      <a:pPr marL="0" marR="0">
                        <a:lnSpc>
                          <a:spcPct val="107000"/>
                        </a:lnSpc>
                        <a:spcBef>
                          <a:spcPts val="0"/>
                        </a:spcBef>
                        <a:spcAft>
                          <a:spcPts val="0"/>
                        </a:spcAft>
                      </a:pPr>
                      <a:r>
                        <a:rPr lang="en-US" sz="3000" b="1" u="sng"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Table 3</a:t>
                      </a:r>
                      <a:r>
                        <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 </a:t>
                      </a:r>
                      <a:r>
                        <a:rPr lang="en-US" sz="28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Follow-up Regressions Predicting Affective Valence</a:t>
                      </a:r>
                      <a:endPar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3624207"/>
                  </a:ext>
                </a:extLst>
              </a:tr>
              <a:tr h="164465">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β</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SE</a:t>
                      </a:r>
                      <a:endPar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Adj. </a:t>
                      </a:r>
                      <a:r>
                        <a:rPr lang="en-US" sz="2400" b="1"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R</a:t>
                      </a:r>
                      <a:r>
                        <a:rPr lang="en-US" sz="2400" b="1" kern="100" baseline="30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a:t>
                      </a:r>
                      <a:endParaRPr lang="en-US" sz="2400" b="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b="1"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F</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81246271"/>
                  </a:ext>
                </a:extLst>
              </a:tr>
              <a:tr h="167005">
                <a:tc>
                  <a:txBody>
                    <a:bodyPr/>
                    <a:lstStyle/>
                    <a:p>
                      <a:pPr marL="0" marR="0">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Model 1 </a:t>
                      </a: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0.060</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1.253</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55276613"/>
                  </a:ext>
                </a:extLst>
              </a:tr>
              <a:tr h="156845">
                <a:tc>
                  <a:txBody>
                    <a:bodyPr/>
                    <a:lstStyle/>
                    <a:p>
                      <a:pPr marL="0" marR="0" algn="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Flanker </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-0.173</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0.294</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extLst>
                  <a:ext uri="{0D108BD9-81ED-4DB2-BD59-A6C34878D82A}">
                    <a16:rowId xmlns:a16="http://schemas.microsoft.com/office/drawing/2014/main" val="630720438"/>
                  </a:ext>
                </a:extLst>
              </a:tr>
              <a:tr h="167005">
                <a:tc>
                  <a:txBody>
                    <a:bodyPr/>
                    <a:lstStyle/>
                    <a:p>
                      <a:pPr marL="0" marR="0" algn="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2-back</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-0.406</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0.307</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extLst>
                  <a:ext uri="{0D108BD9-81ED-4DB2-BD59-A6C34878D82A}">
                    <a16:rowId xmlns:a16="http://schemas.microsoft.com/office/drawing/2014/main" val="1649178230"/>
                  </a:ext>
                </a:extLst>
              </a:tr>
              <a:tr h="156845">
                <a:tc>
                  <a:txBody>
                    <a:bodyPr/>
                    <a:lstStyle/>
                    <a:p>
                      <a:pPr marL="0" marR="0">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Model 2</a:t>
                      </a: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0.047</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1.197</a:t>
                      </a:r>
                    </a:p>
                  </a:txBody>
                  <a:tcPr marL="68580" marR="68580" marT="0" marB="0" anchor="ctr">
                    <a:lnL>
                      <a:noFill/>
                    </a:lnL>
                    <a:lnR>
                      <a:noFill/>
                    </a:lnR>
                    <a:lnT>
                      <a:noFill/>
                    </a:lnT>
                    <a:lnB>
                      <a:noFill/>
                    </a:lnB>
                    <a:noFill/>
                  </a:tcPr>
                </a:tc>
                <a:extLst>
                  <a:ext uri="{0D108BD9-81ED-4DB2-BD59-A6C34878D82A}">
                    <a16:rowId xmlns:a16="http://schemas.microsoft.com/office/drawing/2014/main" val="3835540787"/>
                  </a:ext>
                </a:extLst>
              </a:tr>
              <a:tr h="156845">
                <a:tc>
                  <a:txBody>
                    <a:bodyPr/>
                    <a:lstStyle/>
                    <a:p>
                      <a:pPr marL="0" marR="0" algn="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Flanker</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-0.114</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0.337</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a:noFill/>
                    </a:lnB>
                    <a:noFill/>
                  </a:tcPr>
                </a:tc>
                <a:extLst>
                  <a:ext uri="{0D108BD9-81ED-4DB2-BD59-A6C34878D82A}">
                    <a16:rowId xmlns:a16="http://schemas.microsoft.com/office/drawing/2014/main" val="2324999872"/>
                  </a:ext>
                </a:extLst>
              </a:tr>
              <a:tr h="156845">
                <a:tc>
                  <a:txBody>
                    <a:bodyPr/>
                    <a:lstStyle/>
                    <a:p>
                      <a:pPr marL="0" marR="0" algn="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3-back</a:t>
                      </a: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-0.471</a:t>
                      </a: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0.386</a:t>
                      </a: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0861041"/>
                  </a:ext>
                </a:extLst>
              </a:tr>
              <a:tr h="156845">
                <a:tc gridSpan="5">
                  <a:txBody>
                    <a:bodyPr/>
                    <a:lstStyle/>
                    <a:p>
                      <a:pPr marL="0" marR="0" algn="l">
                        <a:lnSpc>
                          <a:spcPct val="107000"/>
                        </a:lnSpc>
                        <a:spcBef>
                          <a:spcPts val="0"/>
                        </a:spcBef>
                        <a:spcAft>
                          <a:spcPts val="0"/>
                        </a:spcAft>
                      </a:pPr>
                      <a:endParaRPr lang="en-US" sz="24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a:lnSpc>
                          <a:spcPct val="107000"/>
                        </a:lnSpc>
                        <a:spcBef>
                          <a:spcPts val="0"/>
                        </a:spcBef>
                        <a:spcAft>
                          <a:spcPts val="0"/>
                        </a:spcAft>
                      </a:pP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pPr marL="0" marR="0" algn="ctr">
                        <a:lnSpc>
                          <a:spcPct val="107000"/>
                        </a:lnSpc>
                        <a:spcBef>
                          <a:spcPts val="0"/>
                        </a:spcBef>
                        <a:spcAft>
                          <a:spcPts val="0"/>
                        </a:spcAft>
                      </a:pP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pPr marL="0" marR="0" algn="ctr">
                        <a:lnSpc>
                          <a:spcPct val="107000"/>
                        </a:lnSpc>
                        <a:spcBef>
                          <a:spcPts val="0"/>
                        </a:spcBef>
                        <a:spcAft>
                          <a:spcPts val="0"/>
                        </a:spcAft>
                      </a:pP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pPr marL="0" marR="0" algn="ctr">
                        <a:lnSpc>
                          <a:spcPct val="107000"/>
                        </a:lnSpc>
                        <a:spcBef>
                          <a:spcPts val="0"/>
                        </a:spcBef>
                        <a:spcAft>
                          <a:spcPts val="0"/>
                        </a:spcAft>
                      </a:pP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2539250"/>
                  </a:ext>
                </a:extLst>
              </a:tr>
            </a:tbl>
          </a:graphicData>
        </a:graphic>
      </p:graphicFrame>
      <p:sp>
        <p:nvSpPr>
          <p:cNvPr id="2" name="TextBox 1">
            <a:extLst>
              <a:ext uri="{FF2B5EF4-FFF2-40B4-BE49-F238E27FC236}">
                <a16:creationId xmlns:a16="http://schemas.microsoft.com/office/drawing/2014/main" id="{356648F7-27DD-4555-BFE3-5C1DFA7F536B}"/>
              </a:ext>
            </a:extLst>
          </p:cNvPr>
          <p:cNvSpPr txBox="1"/>
          <p:nvPr/>
        </p:nvSpPr>
        <p:spPr>
          <a:xfrm>
            <a:off x="34339249" y="8011687"/>
            <a:ext cx="4562327" cy="564385"/>
          </a:xfrm>
          <a:prstGeom prst="rect">
            <a:avLst/>
          </a:prstGeom>
          <a:noFill/>
        </p:spPr>
        <p:txBody>
          <a:bodyPr wrap="square" rtlCol="0">
            <a:spAutoFit/>
          </a:bodyPr>
          <a:lstStyle/>
          <a:p>
            <a:pPr marL="0" marR="0">
              <a:lnSpc>
                <a:spcPct val="107000"/>
              </a:lnSpc>
              <a:spcBef>
                <a:spcPts val="0"/>
              </a:spcBef>
              <a:spcAft>
                <a:spcPts val="0"/>
              </a:spcAft>
            </a:pPr>
            <a:r>
              <a:rPr lang="en-US" sz="3000" b="1" u="sng"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Table 1</a:t>
            </a:r>
            <a:r>
              <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 </a:t>
            </a:r>
            <a:r>
              <a:rPr lang="en-US" sz="28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rPr>
              <a:t>Demographics</a:t>
            </a:r>
            <a:endParaRPr lang="en-US" sz="3000" b="1" kern="100" dirty="0">
              <a:solidFill>
                <a:srgbClr val="DE6225"/>
              </a:solidFill>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6" name="Table 5">
            <a:extLst>
              <a:ext uri="{FF2B5EF4-FFF2-40B4-BE49-F238E27FC236}">
                <a16:creationId xmlns:a16="http://schemas.microsoft.com/office/drawing/2014/main" id="{7D39A17F-FC26-45D4-C79A-DCA3EE0EB72D}"/>
              </a:ext>
            </a:extLst>
          </p:cNvPr>
          <p:cNvGraphicFramePr>
            <a:graphicFrameLocks noGrp="1"/>
          </p:cNvGraphicFramePr>
          <p:nvPr>
            <p:extLst>
              <p:ext uri="{D42A27DB-BD31-4B8C-83A1-F6EECF244321}">
                <p14:modId xmlns:p14="http://schemas.microsoft.com/office/powerpoint/2010/main" val="2710225464"/>
              </p:ext>
            </p:extLst>
          </p:nvPr>
        </p:nvGraphicFramePr>
        <p:xfrm>
          <a:off x="34339249" y="8833364"/>
          <a:ext cx="6049169" cy="3757486"/>
        </p:xfrm>
        <a:graphic>
          <a:graphicData uri="http://schemas.openxmlformats.org/drawingml/2006/table">
            <a:tbl>
              <a:tblPr firstRow="1" firstCol="1" bandRow="1"/>
              <a:tblGrid>
                <a:gridCol w="2664415">
                  <a:extLst>
                    <a:ext uri="{9D8B030D-6E8A-4147-A177-3AD203B41FA5}">
                      <a16:colId xmlns:a16="http://schemas.microsoft.com/office/drawing/2014/main" val="3405671744"/>
                    </a:ext>
                  </a:extLst>
                </a:gridCol>
                <a:gridCol w="3384754">
                  <a:extLst>
                    <a:ext uri="{9D8B030D-6E8A-4147-A177-3AD203B41FA5}">
                      <a16:colId xmlns:a16="http://schemas.microsoft.com/office/drawing/2014/main" val="226951450"/>
                    </a:ext>
                  </a:extLst>
                </a:gridCol>
              </a:tblGrid>
              <a:tr h="162560">
                <a:tc>
                  <a:txBody>
                    <a:bodyPr/>
                    <a:lstStyle/>
                    <a:p>
                      <a:pPr marL="0" marR="0" algn="ctr">
                        <a:lnSpc>
                          <a:spcPct val="107000"/>
                        </a:lnSpc>
                        <a:spcBef>
                          <a:spcPts val="0"/>
                        </a:spcBef>
                        <a:spcAft>
                          <a:spcPts val="0"/>
                        </a:spcAft>
                      </a:pP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N</a:t>
                      </a: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 = 28 </a:t>
                      </a:r>
                    </a:p>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t>
                      </a:r>
                      <a:r>
                        <a:rPr lang="en-US" sz="2400" i="1"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M±SD)</a:t>
                      </a: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2467529"/>
                  </a:ext>
                </a:extLst>
              </a:tr>
              <a:tr h="153035">
                <a:tc>
                  <a:txBody>
                    <a:bodyPr/>
                    <a:lstStyle/>
                    <a:p>
                      <a:pPr marL="0" marR="0" lvl="0" indent="0" algn="l" defTabSz="4389120" rtl="0" eaLnBrk="1" fontAlgn="auto" latinLnBrk="0" hangingPunct="1">
                        <a:lnSpc>
                          <a:spcPct val="107000"/>
                        </a:lnSpc>
                        <a:spcBef>
                          <a:spcPts val="0"/>
                        </a:spcBef>
                        <a:spcAft>
                          <a:spcPts val="0"/>
                        </a:spcAft>
                        <a:buClrTx/>
                        <a:buSzTx/>
                        <a:buFontTx/>
                        <a:buNone/>
                        <a:tabLst/>
                        <a:defRPr/>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Age </a:t>
                      </a: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22.50 ± 3.25</a:t>
                      </a: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34341528"/>
                  </a:ext>
                </a:extLst>
              </a:tr>
              <a:tr h="162560">
                <a:tc>
                  <a:txBody>
                    <a:bodyPr/>
                    <a:lstStyle/>
                    <a:p>
                      <a:pPr marL="0" marR="0">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Sex (Female)</a:t>
                      </a: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75%</a:t>
                      </a:r>
                    </a:p>
                  </a:txBody>
                  <a:tcPr marL="68580" marR="68580" marT="0" marB="0">
                    <a:lnL>
                      <a:noFill/>
                    </a:lnL>
                    <a:lnR>
                      <a:noFill/>
                    </a:lnR>
                    <a:lnT>
                      <a:noFill/>
                    </a:lnT>
                    <a:lnB>
                      <a:noFill/>
                    </a:lnB>
                    <a:noFill/>
                  </a:tcPr>
                </a:tc>
                <a:extLst>
                  <a:ext uri="{0D108BD9-81ED-4DB2-BD59-A6C34878D82A}">
                    <a16:rowId xmlns:a16="http://schemas.microsoft.com/office/drawing/2014/main" val="4196673635"/>
                  </a:ext>
                </a:extLst>
              </a:tr>
              <a:tr h="153035">
                <a:tc>
                  <a:txBody>
                    <a:bodyPr/>
                    <a:lstStyle/>
                    <a:p>
                      <a:pPr marL="0" marR="0" lvl="0" indent="0" algn="l" defTabSz="4389120" rtl="0" eaLnBrk="1" fontAlgn="auto" latinLnBrk="0" hangingPunct="1">
                        <a:lnSpc>
                          <a:spcPct val="107000"/>
                        </a:lnSpc>
                        <a:spcBef>
                          <a:spcPts val="0"/>
                        </a:spcBef>
                        <a:spcAft>
                          <a:spcPts val="0"/>
                        </a:spcAft>
                        <a:buClrTx/>
                        <a:buSzTx/>
                        <a:buFontTx/>
                        <a:buNone/>
                        <a:tabLst/>
                        <a:defRPr/>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BMI </a:t>
                      </a: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24.89 ± 4.37</a:t>
                      </a:r>
                    </a:p>
                  </a:txBody>
                  <a:tcPr marL="68580" marR="68580" marT="0" marB="0">
                    <a:lnL>
                      <a:noFill/>
                    </a:lnL>
                    <a:lnR>
                      <a:noFill/>
                    </a:lnR>
                    <a:lnT>
                      <a:noFill/>
                    </a:lnT>
                    <a:lnB>
                      <a:noFill/>
                    </a:lnB>
                    <a:noFill/>
                  </a:tcPr>
                </a:tc>
                <a:extLst>
                  <a:ext uri="{0D108BD9-81ED-4DB2-BD59-A6C34878D82A}">
                    <a16:rowId xmlns:a16="http://schemas.microsoft.com/office/drawing/2014/main" val="2428490278"/>
                  </a:ext>
                </a:extLst>
              </a:tr>
              <a:tr h="125095">
                <a:tc>
                  <a:txBody>
                    <a:bodyPr/>
                    <a:lstStyle/>
                    <a:p>
                      <a:pPr marL="0" marR="0">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Exercise min·wk</a:t>
                      </a:r>
                      <a:r>
                        <a:rPr lang="en-US" sz="2400" kern="100" baseline="300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-1</a:t>
                      </a:r>
                      <a:endPar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238.07 ± 149.03</a:t>
                      </a:r>
                    </a:p>
                  </a:txBody>
                  <a:tcPr marL="68580" marR="68580" marT="0" marB="0">
                    <a:lnL>
                      <a:noFill/>
                    </a:lnL>
                    <a:lnR>
                      <a:noFill/>
                    </a:lnR>
                    <a:lnT>
                      <a:noFill/>
                    </a:lnT>
                    <a:lnB>
                      <a:noFill/>
                    </a:lnB>
                    <a:noFill/>
                  </a:tcPr>
                </a:tc>
                <a:extLst>
                  <a:ext uri="{0D108BD9-81ED-4DB2-BD59-A6C34878D82A}">
                    <a16:rowId xmlns:a16="http://schemas.microsoft.com/office/drawing/2014/main" val="1070428730"/>
                  </a:ext>
                </a:extLst>
              </a:tr>
              <a:tr h="153035">
                <a:tc>
                  <a:txBody>
                    <a:bodyPr/>
                    <a:lstStyle/>
                    <a:p>
                      <a:pPr marL="0" marR="0">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Feeling Scale</a:t>
                      </a: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1.75 ± 2.19</a:t>
                      </a:r>
                    </a:p>
                  </a:txBody>
                  <a:tcPr marL="68580" marR="68580" marT="0" marB="0">
                    <a:lnL>
                      <a:noFill/>
                    </a:lnL>
                    <a:lnR>
                      <a:noFill/>
                    </a:lnR>
                    <a:lnT>
                      <a:noFill/>
                    </a:lnT>
                    <a:lnB>
                      <a:noFill/>
                    </a:lnB>
                    <a:noFill/>
                  </a:tcPr>
                </a:tc>
                <a:extLst>
                  <a:ext uri="{0D108BD9-81ED-4DB2-BD59-A6C34878D82A}">
                    <a16:rowId xmlns:a16="http://schemas.microsoft.com/office/drawing/2014/main" val="3119191628"/>
                  </a:ext>
                </a:extLst>
              </a:tr>
              <a:tr h="153035">
                <a:tc>
                  <a:txBody>
                    <a:bodyPr/>
                    <a:lstStyle/>
                    <a:p>
                      <a:pPr marL="0" marR="0">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Flanker RT (msec)</a:t>
                      </a: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375.21 ± 31.68</a:t>
                      </a:r>
                    </a:p>
                  </a:txBody>
                  <a:tcPr marL="68580" marR="68580" marT="0" marB="0">
                    <a:lnL>
                      <a:noFill/>
                    </a:lnL>
                    <a:lnR>
                      <a:noFill/>
                    </a:lnR>
                    <a:lnT>
                      <a:noFill/>
                    </a:lnT>
                    <a:lnB>
                      <a:noFill/>
                    </a:lnB>
                    <a:noFill/>
                  </a:tcPr>
                </a:tc>
                <a:extLst>
                  <a:ext uri="{0D108BD9-81ED-4DB2-BD59-A6C34878D82A}">
                    <a16:rowId xmlns:a16="http://schemas.microsoft.com/office/drawing/2014/main" val="16353507"/>
                  </a:ext>
                </a:extLst>
              </a:tr>
              <a:tr h="153035">
                <a:tc>
                  <a:txBody>
                    <a:bodyPr/>
                    <a:lstStyle/>
                    <a:p>
                      <a:pPr marL="0" marR="0">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2-Back RT (msec)</a:t>
                      </a:r>
                    </a:p>
                  </a:txBody>
                  <a:tcPr marL="68580" marR="68580" marT="0" marB="0">
                    <a:lnL>
                      <a:noFill/>
                    </a:lnL>
                    <a:lnR>
                      <a:noFill/>
                    </a:lnR>
                    <a:lnT>
                      <a:noFill/>
                    </a:lnT>
                    <a:lnB>
                      <a:noFill/>
                    </a:lnB>
                    <a:noFill/>
                  </a:tcPr>
                </a:tc>
                <a:tc>
                  <a:txBody>
                    <a:bodyPr/>
                    <a:lstStyle/>
                    <a:p>
                      <a:pPr marL="0" marR="0" algn="ctr">
                        <a:lnSpc>
                          <a:spcPct val="107000"/>
                        </a:lnSpc>
                        <a:spcBef>
                          <a:spcPts val="0"/>
                        </a:spcBef>
                        <a:spcAft>
                          <a:spcPts val="0"/>
                        </a:spcAft>
                      </a:pPr>
                      <a:r>
                        <a:rPr lang="en-US" sz="2400" kern="100">
                          <a:solidFill>
                            <a:srgbClr val="052754"/>
                          </a:solidFill>
                          <a:effectLst/>
                          <a:latin typeface="Calibri" panose="020F0502020204030204" pitchFamily="34" charset="0"/>
                          <a:ea typeface="Calibri" panose="020F0502020204030204" pitchFamily="34" charset="0"/>
                          <a:cs typeface="Calibri" panose="020F0502020204030204" pitchFamily="34" charset="0"/>
                        </a:rPr>
                        <a:t>486.98 ± 104.97</a:t>
                      </a:r>
                    </a:p>
                  </a:txBody>
                  <a:tcPr marL="68580" marR="68580" marT="0" marB="0">
                    <a:lnL>
                      <a:noFill/>
                    </a:lnL>
                    <a:lnR>
                      <a:noFill/>
                    </a:lnR>
                    <a:lnT>
                      <a:noFill/>
                    </a:lnT>
                    <a:lnB>
                      <a:noFill/>
                    </a:lnB>
                    <a:noFill/>
                  </a:tcPr>
                </a:tc>
                <a:extLst>
                  <a:ext uri="{0D108BD9-81ED-4DB2-BD59-A6C34878D82A}">
                    <a16:rowId xmlns:a16="http://schemas.microsoft.com/office/drawing/2014/main" val="685163337"/>
                  </a:ext>
                </a:extLst>
              </a:tr>
              <a:tr h="153035">
                <a:tc>
                  <a:txBody>
                    <a:bodyPr/>
                    <a:lstStyle/>
                    <a:p>
                      <a:pPr marL="0" marR="0">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3-Back RT (msec)</a:t>
                      </a:r>
                    </a:p>
                  </a:txBody>
                  <a:tcPr marL="68580" marR="6858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100" dirty="0">
                          <a:solidFill>
                            <a:srgbClr val="052754"/>
                          </a:solidFill>
                          <a:effectLst/>
                          <a:latin typeface="Calibri" panose="020F0502020204030204" pitchFamily="34" charset="0"/>
                          <a:ea typeface="Calibri" panose="020F0502020204030204" pitchFamily="34" charset="0"/>
                          <a:cs typeface="Calibri" panose="020F0502020204030204" pitchFamily="34" charset="0"/>
                        </a:rPr>
                        <a:t>456.28 ± 122.67</a:t>
                      </a:r>
                    </a:p>
                  </a:txBody>
                  <a:tcPr marL="68580" marR="68580" marT="0" marB="0">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3944673"/>
                  </a:ext>
                </a:extLst>
              </a:tr>
            </a:tbl>
          </a:graphicData>
        </a:graphic>
      </p:graphicFrame>
      <p:pic>
        <p:nvPicPr>
          <p:cNvPr id="24" name="Picture 23" descr="A cartoon of a brain running on a treadmill&#10;&#10;Description automatically generated">
            <a:extLst>
              <a:ext uri="{FF2B5EF4-FFF2-40B4-BE49-F238E27FC236}">
                <a16:creationId xmlns:a16="http://schemas.microsoft.com/office/drawing/2014/main" id="{BC537E1C-3389-0BED-4C72-C92263B87885}"/>
              </a:ext>
            </a:extLst>
          </p:cNvPr>
          <p:cNvPicPr>
            <a:picLocks noChangeAspect="1"/>
          </p:cNvPicPr>
          <p:nvPr/>
        </p:nvPicPr>
        <p:blipFill>
          <a:blip r:embed="rId6"/>
          <a:stretch>
            <a:fillRect/>
          </a:stretch>
        </p:blipFill>
        <p:spPr>
          <a:xfrm>
            <a:off x="9028349" y="19177080"/>
            <a:ext cx="6824629" cy="3573104"/>
          </a:xfrm>
          <a:prstGeom prst="rect">
            <a:avLst/>
          </a:prstGeom>
        </p:spPr>
      </p:pic>
      <p:cxnSp>
        <p:nvCxnSpPr>
          <p:cNvPr id="36" name="Straight Connector 35">
            <a:extLst>
              <a:ext uri="{FF2B5EF4-FFF2-40B4-BE49-F238E27FC236}">
                <a16:creationId xmlns:a16="http://schemas.microsoft.com/office/drawing/2014/main" id="{84FE83A1-287B-DFE5-4598-A52D4B4C7621}"/>
              </a:ext>
            </a:extLst>
          </p:cNvPr>
          <p:cNvCxnSpPr/>
          <p:nvPr/>
        </p:nvCxnSpPr>
        <p:spPr>
          <a:xfrm>
            <a:off x="9211808" y="7511143"/>
            <a:ext cx="33471078" cy="0"/>
          </a:xfrm>
          <a:prstGeom prst="line">
            <a:avLst/>
          </a:prstGeom>
        </p:spPr>
        <p:style>
          <a:lnRef idx="2">
            <a:schemeClr val="dk1"/>
          </a:lnRef>
          <a:fillRef idx="0">
            <a:schemeClr val="dk1"/>
          </a:fillRef>
          <a:effectRef idx="1">
            <a:schemeClr val="dk1"/>
          </a:effectRef>
          <a:fontRef idx="minor">
            <a:schemeClr val="tx1"/>
          </a:fontRef>
        </p:style>
      </p:cxnSp>
      <p:pic>
        <p:nvPicPr>
          <p:cNvPr id="14351" name="Picture 14350" descr="A line graph with black dots&#10;&#10;Description automatically generated">
            <a:extLst>
              <a:ext uri="{FF2B5EF4-FFF2-40B4-BE49-F238E27FC236}">
                <a16:creationId xmlns:a16="http://schemas.microsoft.com/office/drawing/2014/main" id="{3EFC8A3B-9105-E0C3-EA19-BF0D8FFAB8CB}"/>
              </a:ext>
            </a:extLst>
          </p:cNvPr>
          <p:cNvPicPr>
            <a:picLocks noChangeAspect="1"/>
          </p:cNvPicPr>
          <p:nvPr/>
        </p:nvPicPr>
        <p:blipFill>
          <a:blip r:embed="rId7"/>
          <a:stretch>
            <a:fillRect/>
          </a:stretch>
        </p:blipFill>
        <p:spPr>
          <a:xfrm>
            <a:off x="34703416" y="14522092"/>
            <a:ext cx="8437420" cy="6629400"/>
          </a:xfrm>
          <a:prstGeom prst="rect">
            <a:avLst/>
          </a:prstGeom>
        </p:spPr>
      </p:pic>
      <p:sp>
        <p:nvSpPr>
          <p:cNvPr id="18" name="TextBox 17">
            <a:extLst>
              <a:ext uri="{FF2B5EF4-FFF2-40B4-BE49-F238E27FC236}">
                <a16:creationId xmlns:a16="http://schemas.microsoft.com/office/drawing/2014/main" id="{E6EF9723-C727-5A2F-B86E-DB41652715C5}"/>
              </a:ext>
            </a:extLst>
          </p:cNvPr>
          <p:cNvSpPr txBox="1"/>
          <p:nvPr/>
        </p:nvSpPr>
        <p:spPr>
          <a:xfrm>
            <a:off x="41462680" y="15760240"/>
            <a:ext cx="1220206" cy="461665"/>
          </a:xfrm>
          <a:prstGeom prst="rect">
            <a:avLst/>
          </a:prstGeom>
          <a:noFill/>
        </p:spPr>
        <p:txBody>
          <a:bodyPr wrap="none" rtlCol="0">
            <a:spAutoFit/>
          </a:bodyPr>
          <a:lstStyle/>
          <a:p>
            <a:r>
              <a:rPr lang="en-US" sz="2400" i="1" dirty="0">
                <a:latin typeface="Calibri" panose="020F0502020204030204" pitchFamily="34" charset="0"/>
                <a:cs typeface="Calibri" panose="020F0502020204030204" pitchFamily="34" charset="0"/>
              </a:rPr>
              <a:t>r</a:t>
            </a:r>
            <a:r>
              <a:rPr lang="en-US" sz="2400" dirty="0">
                <a:latin typeface="Calibri" panose="020F0502020204030204" pitchFamily="34" charset="0"/>
                <a:cs typeface="Calibri" panose="020F0502020204030204" pitchFamily="34" charset="0"/>
              </a:rPr>
              <a:t> = -0.27</a:t>
            </a:r>
          </a:p>
        </p:txBody>
      </p:sp>
      <p:pic>
        <p:nvPicPr>
          <p:cNvPr id="14353" name="Picture 14352" descr="A line graph with black dots&#10;&#10;Description automatically generated">
            <a:extLst>
              <a:ext uri="{FF2B5EF4-FFF2-40B4-BE49-F238E27FC236}">
                <a16:creationId xmlns:a16="http://schemas.microsoft.com/office/drawing/2014/main" id="{254F75C8-91CE-F146-9E25-5F74B47E4BB0}"/>
              </a:ext>
            </a:extLst>
          </p:cNvPr>
          <p:cNvPicPr>
            <a:picLocks noChangeAspect="1"/>
          </p:cNvPicPr>
          <p:nvPr/>
        </p:nvPicPr>
        <p:blipFill>
          <a:blip r:embed="rId8"/>
          <a:stretch>
            <a:fillRect/>
          </a:stretch>
        </p:blipFill>
        <p:spPr>
          <a:xfrm>
            <a:off x="25848456" y="14522092"/>
            <a:ext cx="8437419" cy="6629400"/>
          </a:xfrm>
          <a:prstGeom prst="rect">
            <a:avLst/>
          </a:prstGeom>
        </p:spPr>
      </p:pic>
      <p:sp>
        <p:nvSpPr>
          <p:cNvPr id="14348" name="TextBox 14347">
            <a:extLst>
              <a:ext uri="{FF2B5EF4-FFF2-40B4-BE49-F238E27FC236}">
                <a16:creationId xmlns:a16="http://schemas.microsoft.com/office/drawing/2014/main" id="{BF7B2B0D-69B0-EC22-F74D-A7FA6492AA5F}"/>
              </a:ext>
            </a:extLst>
          </p:cNvPr>
          <p:cNvSpPr txBox="1"/>
          <p:nvPr/>
        </p:nvSpPr>
        <p:spPr>
          <a:xfrm>
            <a:off x="32823692" y="15745453"/>
            <a:ext cx="1220206" cy="461665"/>
          </a:xfrm>
          <a:prstGeom prst="rect">
            <a:avLst/>
          </a:prstGeom>
          <a:noFill/>
        </p:spPr>
        <p:txBody>
          <a:bodyPr wrap="none" rtlCol="0">
            <a:spAutoFit/>
          </a:bodyPr>
          <a:lstStyle/>
          <a:p>
            <a:r>
              <a:rPr lang="en-US" sz="2400" i="1" dirty="0">
                <a:latin typeface="Calibri" panose="020F0502020204030204" pitchFamily="34" charset="0"/>
                <a:cs typeface="Calibri" panose="020F0502020204030204" pitchFamily="34" charset="0"/>
              </a:rPr>
              <a:t>r</a:t>
            </a:r>
            <a:r>
              <a:rPr lang="en-US" sz="2400" dirty="0">
                <a:latin typeface="Calibri" panose="020F0502020204030204" pitchFamily="34" charset="0"/>
                <a:cs typeface="Calibri" panose="020F0502020204030204" pitchFamily="34" charset="0"/>
              </a:rPr>
              <a:t> = -0.35</a:t>
            </a:r>
          </a:p>
        </p:txBody>
      </p:sp>
      <p:pic>
        <p:nvPicPr>
          <p:cNvPr id="14359" name="Picture 14358" descr="A line and dot graph&#10;&#10;Description automatically generated with medium confidence">
            <a:extLst>
              <a:ext uri="{FF2B5EF4-FFF2-40B4-BE49-F238E27FC236}">
                <a16:creationId xmlns:a16="http://schemas.microsoft.com/office/drawing/2014/main" id="{B5742303-A94D-81B3-9042-4972C6F3E107}"/>
              </a:ext>
            </a:extLst>
          </p:cNvPr>
          <p:cNvPicPr>
            <a:picLocks noChangeAspect="1"/>
          </p:cNvPicPr>
          <p:nvPr/>
        </p:nvPicPr>
        <p:blipFill>
          <a:blip r:embed="rId9"/>
          <a:stretch>
            <a:fillRect/>
          </a:stretch>
        </p:blipFill>
        <p:spPr>
          <a:xfrm>
            <a:off x="16998297" y="14512511"/>
            <a:ext cx="8437419" cy="6629400"/>
          </a:xfrm>
          <a:prstGeom prst="rect">
            <a:avLst/>
          </a:prstGeom>
        </p:spPr>
      </p:pic>
      <p:sp>
        <p:nvSpPr>
          <p:cNvPr id="14349" name="TextBox 14348">
            <a:extLst>
              <a:ext uri="{FF2B5EF4-FFF2-40B4-BE49-F238E27FC236}">
                <a16:creationId xmlns:a16="http://schemas.microsoft.com/office/drawing/2014/main" id="{3E6A30EF-47CB-4E06-A469-272505064B65}"/>
              </a:ext>
            </a:extLst>
          </p:cNvPr>
          <p:cNvSpPr txBox="1"/>
          <p:nvPr/>
        </p:nvSpPr>
        <p:spPr>
          <a:xfrm>
            <a:off x="23998438" y="15760240"/>
            <a:ext cx="1220206" cy="461665"/>
          </a:xfrm>
          <a:prstGeom prst="rect">
            <a:avLst/>
          </a:prstGeom>
          <a:noFill/>
        </p:spPr>
        <p:txBody>
          <a:bodyPr wrap="none" rtlCol="0">
            <a:spAutoFit/>
          </a:bodyPr>
          <a:lstStyle/>
          <a:p>
            <a:r>
              <a:rPr lang="en-US" sz="2400" i="1" dirty="0">
                <a:latin typeface="Calibri" panose="020F0502020204030204" pitchFamily="34" charset="0"/>
                <a:cs typeface="Calibri" panose="020F0502020204030204" pitchFamily="34" charset="0"/>
              </a:rPr>
              <a:t>r</a:t>
            </a:r>
            <a:r>
              <a:rPr lang="en-US" sz="2400" dirty="0">
                <a:latin typeface="Calibri" panose="020F0502020204030204" pitchFamily="34" charset="0"/>
                <a:cs typeface="Calibri" panose="020F0502020204030204" pitchFamily="34" charset="0"/>
              </a:rPr>
              <a:t> = -0.08</a:t>
            </a:r>
          </a:p>
        </p:txBody>
      </p:sp>
      <p:pic>
        <p:nvPicPr>
          <p:cNvPr id="14361" name="Picture 14360" descr="A diagram of a graph&#10;&#10;Description automatically generated with medium confidence">
            <a:extLst>
              <a:ext uri="{FF2B5EF4-FFF2-40B4-BE49-F238E27FC236}">
                <a16:creationId xmlns:a16="http://schemas.microsoft.com/office/drawing/2014/main" id="{89FF157A-65A0-C2F9-F043-E363D79FF227}"/>
              </a:ext>
            </a:extLst>
          </p:cNvPr>
          <p:cNvPicPr>
            <a:picLocks noChangeAspect="1"/>
          </p:cNvPicPr>
          <p:nvPr/>
        </p:nvPicPr>
        <p:blipFill>
          <a:blip r:embed="rId10"/>
          <a:stretch>
            <a:fillRect/>
          </a:stretch>
        </p:blipFill>
        <p:spPr>
          <a:xfrm>
            <a:off x="34703416" y="23350575"/>
            <a:ext cx="8437419" cy="6629400"/>
          </a:xfrm>
          <a:prstGeom prst="rect">
            <a:avLst/>
          </a:prstGeom>
        </p:spPr>
      </p:pic>
      <p:pic>
        <p:nvPicPr>
          <p:cNvPr id="14363" name="Picture 14362" descr="A graph of red and green lines&#10;&#10;Description automatically generated">
            <a:extLst>
              <a:ext uri="{FF2B5EF4-FFF2-40B4-BE49-F238E27FC236}">
                <a16:creationId xmlns:a16="http://schemas.microsoft.com/office/drawing/2014/main" id="{1739C478-520D-A768-2AD4-3AED7FDB3748}"/>
              </a:ext>
            </a:extLst>
          </p:cNvPr>
          <p:cNvPicPr>
            <a:picLocks noChangeAspect="1"/>
          </p:cNvPicPr>
          <p:nvPr/>
        </p:nvPicPr>
        <p:blipFill>
          <a:blip r:embed="rId11"/>
          <a:stretch>
            <a:fillRect/>
          </a:stretch>
        </p:blipFill>
        <p:spPr>
          <a:xfrm>
            <a:off x="25821932" y="23350575"/>
            <a:ext cx="8437419" cy="6629400"/>
          </a:xfrm>
          <a:prstGeom prst="rect">
            <a:avLst/>
          </a:prstGeom>
        </p:spPr>
      </p:pic>
      <p:pic>
        <p:nvPicPr>
          <p:cNvPr id="14365" name="Picture 14364" descr="A red and green lines with arrows&#10;&#10;Description automatically generated">
            <a:extLst>
              <a:ext uri="{FF2B5EF4-FFF2-40B4-BE49-F238E27FC236}">
                <a16:creationId xmlns:a16="http://schemas.microsoft.com/office/drawing/2014/main" id="{36EF169D-90D3-DA01-6CC2-3572ABB82244}"/>
              </a:ext>
            </a:extLst>
          </p:cNvPr>
          <p:cNvPicPr>
            <a:picLocks noChangeAspect="1"/>
          </p:cNvPicPr>
          <p:nvPr/>
        </p:nvPicPr>
        <p:blipFill>
          <a:blip r:embed="rId12"/>
          <a:stretch>
            <a:fillRect/>
          </a:stretch>
        </p:blipFill>
        <p:spPr>
          <a:xfrm>
            <a:off x="16998296" y="23344632"/>
            <a:ext cx="8437419" cy="6629400"/>
          </a:xfrm>
          <a:prstGeom prst="rect">
            <a:avLst/>
          </a:prstGeom>
        </p:spPr>
      </p:pic>
      <p:pic>
        <p:nvPicPr>
          <p:cNvPr id="14366" name="Picture 14365">
            <a:extLst>
              <a:ext uri="{FF2B5EF4-FFF2-40B4-BE49-F238E27FC236}">
                <a16:creationId xmlns:a16="http://schemas.microsoft.com/office/drawing/2014/main" id="{586EEA11-B19E-E53E-0320-5F31E83D205C}"/>
              </a:ext>
            </a:extLst>
          </p:cNvPr>
          <p:cNvPicPr>
            <a:picLocks noChangeAspect="1"/>
          </p:cNvPicPr>
          <p:nvPr/>
        </p:nvPicPr>
        <p:blipFill rotWithShape="1">
          <a:blip r:embed="rId13"/>
          <a:srcRect r="69298"/>
          <a:stretch/>
        </p:blipFill>
        <p:spPr>
          <a:xfrm>
            <a:off x="211433" y="105356"/>
            <a:ext cx="3528592" cy="4260001"/>
          </a:xfrm>
          <a:prstGeom prst="rect">
            <a:avLst/>
          </a:prstGeom>
        </p:spPr>
      </p:pic>
      <p:pic>
        <p:nvPicPr>
          <p:cNvPr id="14367" name="Picture 14366">
            <a:extLst>
              <a:ext uri="{FF2B5EF4-FFF2-40B4-BE49-F238E27FC236}">
                <a16:creationId xmlns:a16="http://schemas.microsoft.com/office/drawing/2014/main" id="{0D4F1AEC-CB35-87ED-4DD8-5632417AED3F}"/>
              </a:ext>
            </a:extLst>
          </p:cNvPr>
          <p:cNvPicPr>
            <a:picLocks noChangeAspect="1"/>
          </p:cNvPicPr>
          <p:nvPr/>
        </p:nvPicPr>
        <p:blipFill>
          <a:blip r:embed="rId14"/>
          <a:stretch>
            <a:fillRect/>
          </a:stretch>
        </p:blipFill>
        <p:spPr>
          <a:xfrm>
            <a:off x="10380966" y="27983941"/>
            <a:ext cx="4112550" cy="4112550"/>
          </a:xfrm>
          <a:prstGeom prst="rect">
            <a:avLst/>
          </a:prstGeom>
        </p:spPr>
      </p:pic>
      <p:pic>
        <p:nvPicPr>
          <p:cNvPr id="3" name="Picture 2">
            <a:extLst>
              <a:ext uri="{FF2B5EF4-FFF2-40B4-BE49-F238E27FC236}">
                <a16:creationId xmlns:a16="http://schemas.microsoft.com/office/drawing/2014/main" id="{D3545923-A877-2AEC-C669-CFA813E89890}"/>
              </a:ext>
            </a:extLst>
          </p:cNvPr>
          <p:cNvPicPr>
            <a:picLocks noChangeAspect="1"/>
          </p:cNvPicPr>
          <p:nvPr/>
        </p:nvPicPr>
        <p:blipFill rotWithShape="1">
          <a:blip r:embed="rId15"/>
          <a:srcRect l="6612" r="6996"/>
          <a:stretch/>
        </p:blipFill>
        <p:spPr>
          <a:xfrm>
            <a:off x="21417083" y="7677442"/>
            <a:ext cx="5418126" cy="3512119"/>
          </a:xfrm>
          <a:prstGeom prst="rect">
            <a:avLst/>
          </a:prstGeom>
        </p:spPr>
      </p:pic>
      <p:pic>
        <p:nvPicPr>
          <p:cNvPr id="9" name="Picture 8">
            <a:extLst>
              <a:ext uri="{FF2B5EF4-FFF2-40B4-BE49-F238E27FC236}">
                <a16:creationId xmlns:a16="http://schemas.microsoft.com/office/drawing/2014/main" id="{369A1671-D4FE-6067-EA84-33CF642FF714}"/>
              </a:ext>
            </a:extLst>
          </p:cNvPr>
          <p:cNvPicPr>
            <a:picLocks noChangeAspect="1"/>
          </p:cNvPicPr>
          <p:nvPr/>
        </p:nvPicPr>
        <p:blipFill>
          <a:blip r:embed="rId16"/>
          <a:stretch>
            <a:fillRect/>
          </a:stretch>
        </p:blipFill>
        <p:spPr>
          <a:xfrm>
            <a:off x="26921450" y="10729372"/>
            <a:ext cx="6952554" cy="3152660"/>
          </a:xfrm>
          <a:prstGeom prst="rect">
            <a:avLst/>
          </a:prstGeom>
        </p:spPr>
      </p:pic>
    </p:spTree>
    <p:extLst>
      <p:ext uri="{BB962C8B-B14F-4D97-AF65-F5344CB8AC3E}">
        <p14:creationId xmlns:p14="http://schemas.microsoft.com/office/powerpoint/2010/main" val="189251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35C824D5A69B4D851D5DF731789809" ma:contentTypeVersion="13" ma:contentTypeDescription="Create a new document." ma:contentTypeScope="" ma:versionID="527cc5e088118d2ab64b78855ea8a081">
  <xsd:schema xmlns:xsd="http://www.w3.org/2001/XMLSchema" xmlns:xs="http://www.w3.org/2001/XMLSchema" xmlns:p="http://schemas.microsoft.com/office/2006/metadata/properties" xmlns:ns3="2881d00a-dfe9-4fa0-8ac8-327db09b74d5" xmlns:ns4="d5ce8da6-8690-4ed2-9340-92424da5c6af" targetNamespace="http://schemas.microsoft.com/office/2006/metadata/properties" ma:root="true" ma:fieldsID="06cddb94fa7a55ff053d7732d518b4b5" ns3:_="" ns4:_="">
    <xsd:import namespace="2881d00a-dfe9-4fa0-8ac8-327db09b74d5"/>
    <xsd:import namespace="d5ce8da6-8690-4ed2-9340-92424da5c6a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81d00a-dfe9-4fa0-8ac8-327db09b74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ce8da6-8690-4ed2-9340-92424da5c6a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1B916C-62BD-424D-9A4F-B46A158EC567}">
  <ds:schemaRefs>
    <ds:schemaRef ds:uri="2881d00a-dfe9-4fa0-8ac8-327db09b74d5"/>
    <ds:schemaRef ds:uri="d5ce8da6-8690-4ed2-9340-92424da5c6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81BF1C8-ED3C-495F-9E22-389403E86430}">
  <ds:schemaRefs>
    <ds:schemaRef ds:uri="http://schemas.microsoft.com/sharepoint/v3/contenttype/forms"/>
  </ds:schemaRefs>
</ds:datastoreItem>
</file>

<file path=customXml/itemProps3.xml><?xml version="1.0" encoding="utf-8"?>
<ds:datastoreItem xmlns:ds="http://schemas.openxmlformats.org/officeDocument/2006/customXml" ds:itemID="{CEDBEC57-6853-4641-981E-D305B05A6D31}">
  <ds:schemaRefs>
    <ds:schemaRef ds:uri="2881d00a-dfe9-4fa0-8ac8-327db09b74d5"/>
    <ds:schemaRef ds:uri="d5ce8da6-8690-4ed2-9340-92424da5c6a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{869BF258-C96E-4447-BB95-0A2785742D80}tf10001061</Template>
  <TotalTime>4660</TotalTime>
  <Words>1169</Words>
  <Application>Microsoft Office PowerPoint</Application>
  <PresentationFormat>Custom</PresentationFormat>
  <Paragraphs>146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Calibri</vt:lpstr>
      <vt:lpstr>Tw Cen MT</vt:lpstr>
      <vt:lpstr>Tw Cen MT Condensed</vt:lpstr>
      <vt:lpstr>Wingdings 3</vt:lpstr>
      <vt:lpstr>Integral</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Rougeau</dc:creator>
  <cp:lastModifiedBy>John Adamek</cp:lastModifiedBy>
  <cp:revision>49</cp:revision>
  <cp:lastPrinted>2009-06-18T18:06:01Z</cp:lastPrinted>
  <dcterms:created xsi:type="dcterms:W3CDTF">2016-03-29T15:16:29Z</dcterms:created>
  <dcterms:modified xsi:type="dcterms:W3CDTF">2024-05-23T22:24:34Z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0x0101007B35C824D5A69B4D851D5DF731789809</vt:lpwstr>
  </property>
</Properties>
</file>